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408" r:id="rId5"/>
    <p:sldId id="377" r:id="rId6"/>
    <p:sldId id="393" r:id="rId7"/>
    <p:sldId id="372" r:id="rId8"/>
    <p:sldId id="417" r:id="rId9"/>
    <p:sldId id="419" r:id="rId10"/>
    <p:sldId id="436" r:id="rId11"/>
    <p:sldId id="437" r:id="rId12"/>
    <p:sldId id="438" r:id="rId13"/>
    <p:sldId id="432" r:id="rId14"/>
    <p:sldId id="433" r:id="rId15"/>
    <p:sldId id="434" r:id="rId16"/>
    <p:sldId id="435" r:id="rId17"/>
    <p:sldId id="4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resources" id="{512450E3-22E4-1A4C-9A87-D0EDCE92C534}">
          <p14:sldIdLst>
            <p14:sldId id="408"/>
            <p14:sldId id="377"/>
            <p14:sldId id="393"/>
            <p14:sldId id="372"/>
            <p14:sldId id="417"/>
            <p14:sldId id="419"/>
            <p14:sldId id="436"/>
            <p14:sldId id="437"/>
            <p14:sldId id="438"/>
            <p14:sldId id="432"/>
            <p14:sldId id="433"/>
            <p14:sldId id="434"/>
            <p14:sldId id="435"/>
            <p14:sldId id="413"/>
          </p14:sldIdLst>
        </p14:section>
        <p14:section name="Sample presentation" id="{7A411ED8-2707-F646-972D-9EFD94AB383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327309-00C7-9258-8C60-A5C151FEECBD}" name="Sara Ellis" initials="SE" userId="S::sara.ellis@cancer.org.uk::157a8349-7976-4641-b350-f28cc8173f88" providerId="AD"/>
  <p188:author id="{DEC59F36-9E88-5AAF-5602-737B6C955BD2}" name="Rebecca Martinho" initials="RM" userId="S::Rebecca.Martinho@cancer.org.uk::cde0260c-0502-4c9d-b199-1965cab53851" providerId="AD"/>
  <p188:author id="{57CAD9B5-DA41-F7E6-EF5C-88DDF2039E7B}" name="Ana Barros" initials="AB" userId="S::ana.barros@cancer.org.uk::4652f687-4606-4eb8-bbf2-331d4a5b3002" providerId="AD"/>
  <p188:author id="{7202C1BE-F63C-D7E1-C173-0E544715F9C3}" name="Rachael George" initials="RG" userId="S::rachael.george@cancer.org.uk::dcd2cbc3-c657-4b40-a04e-bd98a7ae8d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F0"/>
    <a:srgbClr val="FFF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4F5BC-6145-26A6-DBF2-05EACEA6BBBC}" v="1" dt="2023-11-23T10:18:35.071"/>
    <p1510:client id="{AAA5F9D0-ED93-B22A-B2BC-828957DD54D1}" v="19" dt="2023-11-23T10:26:37.067"/>
    <p1510:client id="{C2DEBECC-E3A2-4B6E-92BB-5BAB894F00C6}" v="18" dt="2023-11-23T10:59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574"/>
  </p:normalViewPr>
  <p:slideViewPr>
    <p:cSldViewPr snapToGrid="0">
      <p:cViewPr varScale="1">
        <p:scale>
          <a:sx n="105" d="100"/>
          <a:sy n="105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68CD-6134-7E48-9DE7-FEB4FB24A965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8833-6303-A84B-BCE8-C8F834FB8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2E8C9E-8A04-01F6-7F7C-2BBF0C56AF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3F78010-EFD2-A87C-29E1-134C75380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0619C7-E4A0-7D70-495D-7F1758B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1527472"/>
            <a:ext cx="6889199" cy="505270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546E0E-9150-30A4-66BA-A53AA755A1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4251267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A25683-DFBB-6D16-D35D-BE538A301B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918BC6-8707-6EDB-0176-325EAD0087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3714392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62297D-3112-D12E-38EC-130833FFB4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475065"/>
            <a:ext cx="7162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421351-9391-EEB7-E063-76C2B54C8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57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2175EC-4CCE-8BFE-F21C-D1D9B3329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F117E4-7D27-1CCA-C3F3-8917A6927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251" y="1022115"/>
            <a:ext cx="5375542" cy="5929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250" y="1582308"/>
            <a:ext cx="5660695" cy="9167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6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break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7557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9217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6628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4" y="4013199"/>
            <a:ext cx="6266816" cy="215895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big bold statement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976-EC72-A22C-D35A-8E69DFC0D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881" y="4728589"/>
            <a:ext cx="1891918" cy="3651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AAD091-8457-7AF5-F2CA-9FE9FF6B1F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5882" y="5147876"/>
            <a:ext cx="1891918" cy="11005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[Significant moment. Big or small]</a:t>
            </a:r>
          </a:p>
        </p:txBody>
      </p:sp>
    </p:spTree>
    <p:extLst>
      <p:ext uri="{BB962C8B-B14F-4D97-AF65-F5344CB8AC3E}">
        <p14:creationId xmlns:p14="http://schemas.microsoft.com/office/powerpoint/2010/main" val="1022533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1867648"/>
            <a:ext cx="11630025" cy="46855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857876"/>
            <a:ext cx="6266816" cy="79062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Title goes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642EEB-AEC5-86C4-562F-0E8D44A847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518C-9F2A-10DC-DB4A-E74FA3C934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CB30E4E-1BE9-A23B-6966-EA77A4BC256C}"/>
              </a:ext>
            </a:extLst>
          </p:cNvPr>
          <p:cNvSpPr txBox="1">
            <a:spLocks/>
          </p:cNvSpPr>
          <p:nvPr userDrawn="1"/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12000"/>
              </a:lnSpc>
              <a:defRPr sz="1400" b="0" i="0" kern="1200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9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59705B-88C8-0C14-BCD4-3D92B0973896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582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A9A19-DA33-00B6-DFF3-D06EDD7D7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line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6A90A2-998B-56B1-D664-00C745949F69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2302-7BBD-C1AA-F63F-7E88DD401D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48" y="1904002"/>
            <a:ext cx="6285189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E0581-574E-807B-D6DE-01524D276348}"/>
              </a:ext>
            </a:extLst>
          </p:cNvPr>
          <p:cNvCxnSpPr>
            <a:cxnSpLocks/>
          </p:cNvCxnSpPr>
          <p:nvPr userDrawn="1"/>
        </p:nvCxnSpPr>
        <p:spPr>
          <a:xfrm flipH="1">
            <a:off x="938150" y="1694358"/>
            <a:ext cx="109642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9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A49B38-CC85-1025-1C96-2C8CAE642ECC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AAA75E-14CE-A79A-26B2-DF156D7A8F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46" y="1352677"/>
            <a:ext cx="7616563" cy="33024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Cancer Research UK is doing.]”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8D1FEB-A633-7BBB-B14C-519435E38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946" y="4925280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866460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241390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2363889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99591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2386941"/>
            <a:ext cx="10921320" cy="37763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Ut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ligula,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libero </a:t>
            </a:r>
            <a:r>
              <a:rPr lang="en-GB" err="1"/>
              <a:t>vehicula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eros,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ligula in, </a:t>
            </a:r>
            <a:r>
              <a:rPr lang="en-GB" err="1"/>
              <a:t>consequat</a:t>
            </a:r>
            <a:r>
              <a:rPr lang="en-GB"/>
              <a:t> vestibulum ante.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908E9A0-2AE5-FCE9-9FB6-6D765EFFD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38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931831"/>
            <a:ext cx="9127572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4275786"/>
            <a:ext cx="9127573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A132325-2F49-1EC5-24F6-6116E82F1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8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43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261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2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11A468-F98D-E727-A7C1-08687B6001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1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178" y="1931831"/>
            <a:ext cx="6927504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2177" y="4275786"/>
            <a:ext cx="6927505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56384B-11C5-D8D3-642B-DE3E6AE313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5695" y="4009130"/>
            <a:ext cx="74863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2238428F-5295-30FA-0582-7B5D6B62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69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8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35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pic>
        <p:nvPicPr>
          <p:cNvPr id="29" name="Picture 28" descr="A picture containing graphics, star, creativity, art&#10;&#10;Description automatically generated">
            <a:extLst>
              <a:ext uri="{FF2B5EF4-FFF2-40B4-BE49-F238E27FC236}">
                <a16:creationId xmlns:a16="http://schemas.microsoft.com/office/drawing/2014/main" id="{A35EEC82-C9DB-33C8-C694-2124A8C9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1352677"/>
            <a:ext cx="1306520" cy="1306520"/>
          </a:xfrm>
          <a:prstGeom prst="rect">
            <a:avLst/>
          </a:prstGeom>
        </p:spPr>
      </p:pic>
      <p:pic>
        <p:nvPicPr>
          <p:cNvPr id="31" name="Picture 30" descr="A blue circle with pink ribbons and a check mark&#10;&#10;Description automatically generated with medium confidence">
            <a:extLst>
              <a:ext uri="{FF2B5EF4-FFF2-40B4-BE49-F238E27FC236}">
                <a16:creationId xmlns:a16="http://schemas.microsoft.com/office/drawing/2014/main" id="{29176CAD-8698-7B61-6D14-A85360B2D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1352677"/>
            <a:ext cx="1306520" cy="1306520"/>
          </a:xfrm>
          <a:prstGeom prst="rect">
            <a:avLst/>
          </a:prstGeom>
        </p:spPr>
      </p:pic>
      <p:pic>
        <p:nvPicPr>
          <p:cNvPr id="33" name="Picture 32" descr="A picture containing heart, graphics, creativity&#10;&#10;Description automatically generated">
            <a:extLst>
              <a:ext uri="{FF2B5EF4-FFF2-40B4-BE49-F238E27FC236}">
                <a16:creationId xmlns:a16="http://schemas.microsoft.com/office/drawing/2014/main" id="{BCF384D2-3B58-3F03-C2B6-422965A18F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4037539"/>
            <a:ext cx="1306520" cy="1306520"/>
          </a:xfrm>
          <a:prstGeom prst="rect">
            <a:avLst/>
          </a:prstGeom>
        </p:spPr>
      </p:pic>
      <p:pic>
        <p:nvPicPr>
          <p:cNvPr id="35" name="Picture 34" descr="A picture containing graphics, graphic design, creativity, design&#10;&#10;Description automatically generated">
            <a:extLst>
              <a:ext uri="{FF2B5EF4-FFF2-40B4-BE49-F238E27FC236}">
                <a16:creationId xmlns:a16="http://schemas.microsoft.com/office/drawing/2014/main" id="{CCA3DF9A-E244-BB70-0A86-EEF04BC44E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4037539"/>
            <a:ext cx="1306520" cy="130652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52D2EB1-F99B-948E-3DBC-B47F96C3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41F2B907-7D9D-B840-BE35-859612C51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434" y="1328926"/>
            <a:ext cx="3605547" cy="830997"/>
          </a:xfrm>
          <a:prstGeom prst="rect">
            <a:avLst/>
          </a:prstGeom>
        </p:spPr>
        <p:txBody>
          <a:bodyPr/>
          <a:lstStyle>
            <a:lvl1pPr algn="l">
              <a:lnSpc>
                <a:spcPct val="113000"/>
              </a:lnSpc>
              <a:defRPr sz="4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values</a:t>
            </a:r>
            <a:endParaRPr lang="en-US"/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C0850DA-C7DD-A3B3-0417-EAEB050D65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5209140"/>
            <a:ext cx="2501900" cy="1143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995FFC5-5298-53DB-EC07-A3C841AAB63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2659197"/>
            <a:ext cx="2501900" cy="1143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1CD14FC-905B-6624-E6D6-1B40E5CB06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2655439"/>
            <a:ext cx="3136900" cy="114300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4D06A66-1F89-1570-88FF-2790A2BD248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5209140"/>
            <a:ext cx="313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6FD74C-63BB-80E8-16C5-DD9AF5016B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50"/>
            <a:ext cx="5063448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64AB-AE50-EBD2-B105-B495BC24A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6" y="2461949"/>
            <a:ext cx="6077263" cy="3227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Brand statement one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261482-6F94-6656-13F5-1F3505F716F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9732" y="2268541"/>
            <a:ext cx="63566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6106EB3-A401-94B6-3E8B-54D2E4A263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1633937"/>
            <a:ext cx="5375542" cy="402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impact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2E94611-0FEB-FECC-0492-DB0F1E476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59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+ top 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377635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copy. 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0005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7037" y="337519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7037" y="429230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7037" y="5315327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8914428" y="2405534"/>
            <a:ext cx="327757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6C4424-5D12-2223-4470-036BEE23BE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23602" y="329002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3F24BFD-0086-7012-E7C9-C08631CE7C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23602" y="423950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AA1DFC-B17C-78F6-A32E-76D1110B61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23602" y="518898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9549DE-3291-0C98-F8AB-12E8DE6D41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3602" y="2522393"/>
            <a:ext cx="217843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2489DD5-8811-6461-8E9A-F6D0F4F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652687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98134F-0D7B-D662-B750-1F85304C92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1551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bulleted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24AA1C-3125-CCE4-0C88-D12DA85530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60" y="4091050"/>
            <a:ext cx="7150332" cy="18213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numbered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095DC58D-4E38-E2DD-DE1E-E210675C3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66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p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044007" y="1508344"/>
            <a:ext cx="71479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22E0A5-FF35-4F26-3EA8-C1D9DBD0A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0369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7DF3990-7E9F-1BEA-66AB-DD91AC6FB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30369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FC7DF1-BC74-4541-012C-EBC4244825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30369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2733FEA-3EDA-E040-843C-BD4DAED2DD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73052" y="904010"/>
            <a:ext cx="4361294" cy="56491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0C419C-01A8-BFBE-F218-0B1713519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58281" y="1667245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F75BC-E125-D723-88F9-89EF3E40FE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58281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86C8E2-1A43-2E9C-E70E-058C709FCD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8281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BD65D-6340-E42B-6284-FFC1FE749A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58281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1279C5-355B-04BE-87C9-D3A3A72E56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2005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65414C1-3EA5-8F09-7ECA-0C51CD9A7E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42005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12F07E-EBB9-FF77-C570-CDEE72274D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42005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ECCFBFC-7F71-944B-C841-0DACB7ED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5375542" cy="37763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diam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941388"/>
            <a:ext cx="5807075" cy="5643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C501585-4160-5EC2-1967-E2293A1A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9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83440"/>
            <a:ext cx="7227679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9677" y="3429000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B511A1-5F77-1757-0C5A-B52E924A3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4822" y="4860448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FDC4A-B61A-93A0-17B5-30CD8E1283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E601AD5-2101-E961-2F6B-BEA9EE5EC2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33600" cy="69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700F-103E-4D23-4D37-4CECF30DF9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9677" y="1893346"/>
            <a:ext cx="3930704" cy="1523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heading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3D266D-30B8-655B-0D8E-5B8E156C6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846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E54262-7BCA-9DD0-FA91-5B794DD102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3841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78F4A17-6E89-7D6B-33A0-3E1E233D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86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2027218"/>
            <a:ext cx="516655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Partnership slide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35338" y="941387"/>
            <a:ext cx="3823818" cy="2716213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98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C2AFDF7-388C-E747-8E30-28BCB10B31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1255" y="941388"/>
            <a:ext cx="3332593" cy="86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Partnership 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0D43CEC-B1F5-3DF5-3439-37138392877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35338" y="3798887"/>
            <a:ext cx="2571750" cy="27162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BDCE02D-657E-2A87-0BF4-5DDF7772F5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9048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DD5D9FE-19CD-C6C4-2612-48F25CDB5D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5987" y="3913082"/>
            <a:ext cx="3273594" cy="431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Since [date], we’ve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35640F48-8904-1588-C3B0-A7700F3C6F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04315" y="941387"/>
            <a:ext cx="2098124" cy="271621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299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760078A7-F040-8ADE-4B0E-9F09F3E84F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1612" y="4939309"/>
            <a:ext cx="1580306" cy="476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£</a:t>
            </a:r>
            <a:r>
              <a:rPr lang="en-US" err="1"/>
              <a:t>Xm</a:t>
            </a:r>
            <a:endParaRPr lang="en-US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07B9AB60-283B-C3B5-AE3E-2B759AA7BD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71611" y="5929757"/>
            <a:ext cx="886287" cy="4042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2E11F6AF-CBB3-7F25-E069-22FF496424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88240" y="4566943"/>
            <a:ext cx="2325184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raised a total of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B94C078-31FE-B976-AA96-D5B6AB7002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5019" y="5557391"/>
            <a:ext cx="3200811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hosted a number of events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B11A950-BB41-661B-B449-25BA1BE9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20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352677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[A case study about someone]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F73FF1-B95E-CA90-B4E5-86169052BB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695699"/>
            <a:ext cx="3874067" cy="38886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/>
              <a:t>Insert short case study copy. </a:t>
            </a:r>
            <a:r>
              <a:rPr lang="en-GB" sz="1800">
                <a:solidFill>
                  <a:srgbClr val="000000"/>
                </a:solidFill>
                <a:effectLst/>
              </a:rPr>
              <a:t>Lorem ipsum </a:t>
            </a:r>
            <a:r>
              <a:rPr lang="en-GB" sz="1800" err="1">
                <a:solidFill>
                  <a:srgbClr val="000000"/>
                </a:solidFill>
                <a:effectLst/>
              </a:rPr>
              <a:t>dolor</a:t>
            </a:r>
            <a:r>
              <a:rPr lang="en-GB" sz="1800">
                <a:solidFill>
                  <a:srgbClr val="000000"/>
                </a:solidFill>
                <a:effectLst/>
              </a:rPr>
              <a:t>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consectetur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adipiscing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Aliquam</a:t>
            </a:r>
            <a:r>
              <a:rPr lang="en-GB" sz="1800">
                <a:solidFill>
                  <a:srgbClr val="000000"/>
                </a:solidFill>
                <a:effectLst/>
              </a:rPr>
              <a:t> id porta </a:t>
            </a:r>
            <a:r>
              <a:rPr lang="en-GB" sz="1800" err="1">
                <a:solidFill>
                  <a:srgbClr val="000000"/>
                </a:solidFill>
                <a:effectLst/>
              </a:rPr>
              <a:t>velit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Suspendisse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potenti</a:t>
            </a:r>
            <a:r>
              <a:rPr lang="en-GB" sz="1800">
                <a:solidFill>
                  <a:srgbClr val="000000"/>
                </a:solidFill>
                <a:effectLst/>
              </a:rPr>
              <a:t>. Ut et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iaculis</a:t>
            </a:r>
            <a:r>
              <a:rPr lang="en-GB" sz="1800">
                <a:solidFill>
                  <a:srgbClr val="000000"/>
                </a:solidFill>
                <a:effectLst/>
              </a:rPr>
              <a:t>, semper </a:t>
            </a:r>
            <a:r>
              <a:rPr lang="en-GB" sz="1800" err="1">
                <a:solidFill>
                  <a:srgbClr val="000000"/>
                </a:solidFill>
                <a:effectLst/>
              </a:rPr>
              <a:t>erat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vel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tincidunt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. In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eros id </a:t>
            </a:r>
            <a:r>
              <a:rPr lang="en-GB" sz="1800" err="1">
                <a:solidFill>
                  <a:srgbClr val="000000"/>
                </a:solidFill>
                <a:effectLst/>
              </a:rPr>
              <a:t>est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dapibus</a:t>
            </a:r>
            <a:r>
              <a:rPr lang="en-GB" sz="1800">
                <a:solidFill>
                  <a:srgbClr val="000000"/>
                </a:solidFill>
                <a:effectLst/>
              </a:rPr>
              <a:t> pulvinar in ac </a:t>
            </a:r>
            <a:r>
              <a:rPr lang="en-GB" sz="1800" err="1">
                <a:solidFill>
                  <a:srgbClr val="000000"/>
                </a:solidFill>
                <a:effectLst/>
              </a:rPr>
              <a:t>felis</a:t>
            </a:r>
            <a:r>
              <a:rPr lang="en-GB" sz="1800">
                <a:solidFill>
                  <a:srgbClr val="000000"/>
                </a:solidFill>
                <a:effectLst/>
              </a:rPr>
              <a:t>. Nam </a:t>
            </a:r>
            <a:r>
              <a:rPr lang="en-GB" sz="1800" err="1">
                <a:solidFill>
                  <a:srgbClr val="000000"/>
                </a:solidFill>
                <a:effectLst/>
              </a:rPr>
              <a:t>ullamcorper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porttitor</a:t>
            </a:r>
            <a:r>
              <a:rPr lang="en-GB" sz="1800">
                <a:solidFill>
                  <a:srgbClr val="000000"/>
                </a:solidFill>
                <a:effectLst/>
              </a:rPr>
              <a:t> libero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condimentum</a:t>
            </a:r>
            <a:r>
              <a:rPr lang="en-GB" sz="1800">
                <a:solidFill>
                  <a:srgbClr val="000000"/>
                </a:solidFill>
                <a:effectLst/>
              </a:rPr>
              <a:t>. Nam fermentum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orci</a:t>
            </a:r>
            <a:r>
              <a:rPr lang="en-GB" sz="1800">
                <a:solidFill>
                  <a:srgbClr val="000000"/>
                </a:solidFill>
                <a:effectLst/>
              </a:rPr>
              <a:t> id </a:t>
            </a:r>
            <a:r>
              <a:rPr lang="en-GB" sz="1800" err="1">
                <a:solidFill>
                  <a:srgbClr val="000000"/>
                </a:solidFill>
                <a:effectLst/>
              </a:rPr>
              <a:t>accumsan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9C6DED80-0930-A09E-C6AC-8D86D923B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C1D27A2-DEA5-5E5E-06BC-4F49976C8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79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6FD62-95E3-8250-6256-E5E0C5F4A9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4238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6A2CB5-E5F0-F348-8BF4-78D9292206DA}"/>
              </a:ext>
            </a:extLst>
          </p:cNvPr>
          <p:cNvSpPr/>
          <p:nvPr userDrawn="1"/>
        </p:nvSpPr>
        <p:spPr>
          <a:xfrm>
            <a:off x="7790213" y="2919177"/>
            <a:ext cx="3009310" cy="3009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9FEA23-4D23-E89F-B505-7D714350A0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97" y="5233330"/>
            <a:ext cx="1972784" cy="327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B36E12-0786-69A4-0C6B-1C073D892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066E7C-0D5A-75AC-6202-FB2853C003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F4579D0-BC4E-EF93-C0CA-83548C5EB6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97" y="5650594"/>
            <a:ext cx="1972784" cy="763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4841E6-2369-55FA-7205-0D7A06C7C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501" y="3836680"/>
            <a:ext cx="1972784" cy="2963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9E0337-6CF9-280D-70C4-5F972A22B8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77501" y="4253943"/>
            <a:ext cx="1972784" cy="8796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E7F1E50-3136-35C3-0117-B0B0F09D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AA1A67-643C-9A24-E18C-8BE3B3CFC2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08229" y="929513"/>
            <a:ext cx="5375542" cy="5647436"/>
          </a:xfrm>
          <a:custGeom>
            <a:avLst/>
            <a:gdLst>
              <a:gd name="connsiteX0" fmla="*/ 0 w 5375542"/>
              <a:gd name="connsiteY0" fmla="*/ 0 h 5647436"/>
              <a:gd name="connsiteX1" fmla="*/ 5375542 w 5375542"/>
              <a:gd name="connsiteY1" fmla="*/ 0 h 5647436"/>
              <a:gd name="connsiteX2" fmla="*/ 5375542 w 5375542"/>
              <a:gd name="connsiteY2" fmla="*/ 2076600 h 5647436"/>
              <a:gd name="connsiteX3" fmla="*/ 5290004 w 5375542"/>
              <a:gd name="connsiteY3" fmla="*/ 2107907 h 5647436"/>
              <a:gd name="connsiteX4" fmla="*/ 4371029 w 5375542"/>
              <a:gd name="connsiteY4" fmla="*/ 3494319 h 5647436"/>
              <a:gd name="connsiteX5" fmla="*/ 5290004 w 5375542"/>
              <a:gd name="connsiteY5" fmla="*/ 4880731 h 5647436"/>
              <a:gd name="connsiteX6" fmla="*/ 5375542 w 5375542"/>
              <a:gd name="connsiteY6" fmla="*/ 4912038 h 5647436"/>
              <a:gd name="connsiteX7" fmla="*/ 5375542 w 5375542"/>
              <a:gd name="connsiteY7" fmla="*/ 5647436 h 5647436"/>
              <a:gd name="connsiteX8" fmla="*/ 0 w 5375542"/>
              <a:gd name="connsiteY8" fmla="*/ 5647436 h 56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5542" h="5647436">
                <a:moveTo>
                  <a:pt x="0" y="0"/>
                </a:moveTo>
                <a:lnTo>
                  <a:pt x="5375542" y="0"/>
                </a:lnTo>
                <a:lnTo>
                  <a:pt x="5375542" y="2076600"/>
                </a:lnTo>
                <a:lnTo>
                  <a:pt x="5290004" y="2107907"/>
                </a:lnTo>
                <a:cubicBezTo>
                  <a:pt x="4749961" y="2336327"/>
                  <a:pt x="4371029" y="2871071"/>
                  <a:pt x="4371029" y="3494319"/>
                </a:cubicBezTo>
                <a:cubicBezTo>
                  <a:pt x="4371029" y="4117568"/>
                  <a:pt x="4749961" y="4652312"/>
                  <a:pt x="5290004" y="4880731"/>
                </a:cubicBezTo>
                <a:lnTo>
                  <a:pt x="5375542" y="4912038"/>
                </a:lnTo>
                <a:lnTo>
                  <a:pt x="5375542" y="5647436"/>
                </a:lnTo>
                <a:lnTo>
                  <a:pt x="0" y="564743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5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095897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736" y="1608193"/>
            <a:ext cx="2033103" cy="765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Welcome &amp; introductions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8F160D5-88D5-C7F4-6D85-5F17D8396B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91736" y="3263905"/>
            <a:ext cx="2033103" cy="725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350E0D4C-694A-36C7-41AD-CB9C1D3DD5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1736" y="4960992"/>
            <a:ext cx="2033103" cy="7800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C6279E7-851E-859B-68C1-468C88B547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2646" y="1608193"/>
            <a:ext cx="2033103" cy="7651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2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E82C10B-2651-B01B-6519-71C21699C2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2646" y="3263905"/>
            <a:ext cx="2033103" cy="7257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3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47B1837-48B1-6619-1C3E-2C6AB8B7A3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2646" y="4960992"/>
            <a:ext cx="2033103" cy="7800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D58AA-3DD6-A6FA-935A-2CF9EAFA81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0594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BCF47-A418-A097-AA19-6AF7DAA98F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80594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7F2CA3-3687-9303-8B3B-0647090C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0594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61D7AF-158B-541D-4B14-67F86D6ABA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9546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CBA714-92F2-B6B3-B899-223756AAA8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546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0A0160-C117-F164-22D5-6EB1955A13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9546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F14DB0-5D47-4220-520F-05EAF9EE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29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709961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Subjects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0521C44-7799-AC17-3B9A-01A6949686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51449" y="1349638"/>
            <a:ext cx="2571750" cy="16669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8AFB3BE-2F3C-9A62-44D6-A414A969D5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51449" y="3139996"/>
            <a:ext cx="2571750" cy="1666997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48C06D0-61B8-526E-6667-F96FF1C0554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51449" y="4930508"/>
            <a:ext cx="2571750" cy="166699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F8467E-789F-6F49-CE49-91EB9AFA3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75127" y="3178382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3A6A2-D279-E821-D2D9-92EF707EAC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75126" y="3472984"/>
            <a:ext cx="4827311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68BB799-53B6-0105-04D7-172EF86E0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75127" y="4965619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7248A6B-68C9-4B7B-C80D-0207EEF6E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127" y="5260221"/>
            <a:ext cx="4827310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6BF32D5-1305-27B2-FF79-EFA3D79E6A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75127" y="1370363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BA15-4447-C8C0-BAE5-3EE5A9659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127" y="1664965"/>
            <a:ext cx="4827312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CA9C067-830C-0CC0-A7AD-8E06EA71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17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3704319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464272"/>
            <a:ext cx="2318558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First objective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55416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55417" y="4464273"/>
            <a:ext cx="2509684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Second objective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605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5606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Third objective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5634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4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05635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Fourth objective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09668543-B730-F744-13D9-CF5D4435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611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7178442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57BD08-DDB8-CB51-E34B-670FF42A08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304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08E9AEF-31AD-4BCC-4E3F-D8617D4786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305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A5EEC56-FBB6-A471-DAE4-367D4B018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7904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075CDF3-BCA0-7446-83BF-5EE1B06936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7905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02A9BF-DACB-0E6A-357A-4034D5A13C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6931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F298A63-0E9E-218E-BB34-E54F4866B6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86932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2661510-D907-0BB3-6FA7-D215891F0F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002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4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EB84434-8F21-7F0D-B51F-6D30ECBD90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8003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2BDA68F-E8EB-07C5-6141-A96F1DFB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020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4B45C9-7C3E-9DCA-37E2-5EDC1E358847}"/>
              </a:ext>
            </a:extLst>
          </p:cNvPr>
          <p:cNvCxnSpPr>
            <a:cxnSpLocks/>
          </p:cNvCxnSpPr>
          <p:nvPr userDrawn="1"/>
        </p:nvCxnSpPr>
        <p:spPr>
          <a:xfrm flipH="1">
            <a:off x="676267" y="3482744"/>
            <a:ext cx="11515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6807805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year of discoveries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993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994" y="4464272"/>
            <a:ext cx="2360846" cy="1855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850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851" y="4464272"/>
            <a:ext cx="2360846" cy="1855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003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0040" y="4464272"/>
            <a:ext cx="2360846" cy="18624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0068" y="4169671"/>
            <a:ext cx="171853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0069" y="4464272"/>
            <a:ext cx="2360846" cy="18624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A3CBC69-8E77-C91B-96E1-986D84D4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72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436844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[Event name goes here]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895520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Join us for [</a:t>
            </a:r>
            <a:r>
              <a:rPr lang="en-US" err="1"/>
              <a:t>eg</a:t>
            </a:r>
            <a:r>
              <a:rPr lang="en-US"/>
              <a:t> an evening of celebrating great partnerships].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71C6B6-2CF1-709C-AAF2-8D893B232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3F99AC-2A2E-08BC-FED2-E3FA0CF8E0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AC2B13C0-4A5B-D4F7-D81A-649B0015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BADB6-D5C1-DFD2-5726-E4323CAA1F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4332" y="4213457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Kindly RSVP to</a:t>
            </a:r>
            <a:br>
              <a:rPr lang="en-US"/>
            </a:br>
            <a:r>
              <a:rPr lang="en-US" err="1"/>
              <a:t>name.surname@cancer.org.uk</a:t>
            </a:r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1437A7-9D3F-0A31-5A3F-CD2E8C6B9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9022" y="5561812"/>
            <a:ext cx="3303578" cy="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992333-24D7-75A5-9B63-BBF569124F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957FD03-1A53-220B-F9D0-AD0848E7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BDA689-4E44-3DA6-2597-71F45265C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4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26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94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464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C0872BC-45AC-0073-1EC3-3A7C211D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CC12E96-02E5-70F1-9865-B3C6B8687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3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pic>
        <p:nvPicPr>
          <p:cNvPr id="5" name="Picture 4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DA9A6E-E8B2-2B4E-A80B-F3BFA9F59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6039578"/>
            <a:ext cx="1795718" cy="54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13C4-7081-1C0E-522E-BE6A8D76BE73}"/>
              </a:ext>
            </a:extLst>
          </p:cNvPr>
          <p:cNvSpPr txBox="1"/>
          <p:nvPr userDrawn="1"/>
        </p:nvSpPr>
        <p:spPr>
          <a:xfrm>
            <a:off x="2364059" y="6130431"/>
            <a:ext cx="5597912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charity in England and Wales (1089464), Scotland (SC041666), the Isle of Man (1103) and Jersey (247). Registered address: 2 Redman Place, London, E20 1JQ.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40A51F9-8E3C-D334-B47A-9EDA2D955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C7C29A-13EB-602C-C258-68B4045FC6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599B-2560-F046-C6CC-EFCE1041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A34D0-868C-926B-AF13-716F1A46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8B4-283B-D671-3DA5-43346212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8C8B-BFFE-274D-A373-EA95971941DC}" type="datetime1">
              <a:rPr lang="en-GB" smtClean="0"/>
              <a:t>20/02/2025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10FC-D468-1509-3F17-4567860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2A0-6789-8520-0C36-5DB4A6AB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70A-D1F2-C44A-870C-01382E69E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8B785B4C-D529-50B1-7BCE-693F97B0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78EA-2F4D-BB1B-F8E6-1D017A857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C869F0-A44D-32FF-17AF-919C1523A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BE151A-5853-25F9-DBB6-143B2647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5B12-9178-972F-240D-03C510691F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42E613-2CDD-0892-21BE-244AF9191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8C4BE4-D8EA-37F7-C463-A5DCCB494461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16576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51D392E-E886-316F-C285-4E673E627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12" y="499447"/>
            <a:ext cx="2775734" cy="908722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A2FDB8-4161-9F73-B987-2A0E6E588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A72C8B-464E-3938-3FE4-5052A700BC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EE4A705-6564-BE67-F7C7-9F92A2522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32D7C6-E488-7042-0551-A7690CA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6E6A-0951-79A7-97C7-96C9E78F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699" y="273599"/>
            <a:ext cx="59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2EAE455-DFEF-2843-9236-89E9624B550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9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677" r:id="rId4"/>
    <p:sldLayoutId id="2147483650" r:id="rId5"/>
    <p:sldLayoutId id="2147483651" r:id="rId6"/>
    <p:sldLayoutId id="2147483652" r:id="rId7"/>
    <p:sldLayoutId id="2147483691" r:id="rId8"/>
    <p:sldLayoutId id="2147483693" r:id="rId9"/>
    <p:sldLayoutId id="2147483694" r:id="rId10"/>
    <p:sldLayoutId id="2147483692" r:id="rId11"/>
    <p:sldLayoutId id="2147483654" r:id="rId12"/>
    <p:sldLayoutId id="2147483656" r:id="rId13"/>
    <p:sldLayoutId id="2147483701" r:id="rId14"/>
    <p:sldLayoutId id="2147483702" r:id="rId15"/>
    <p:sldLayoutId id="2147483678" r:id="rId16"/>
    <p:sldLayoutId id="2147483679" r:id="rId17"/>
    <p:sldLayoutId id="2147483709" r:id="rId18"/>
    <p:sldLayoutId id="2147483683" r:id="rId19"/>
    <p:sldLayoutId id="2147483687" r:id="rId20"/>
    <p:sldLayoutId id="2147483688" r:id="rId21"/>
    <p:sldLayoutId id="2147483689" r:id="rId22"/>
    <p:sldLayoutId id="2147483703" r:id="rId23"/>
    <p:sldLayoutId id="2147483704" r:id="rId24"/>
    <p:sldLayoutId id="2147483653" r:id="rId25"/>
    <p:sldLayoutId id="2147483670" r:id="rId26"/>
    <p:sldLayoutId id="2147483671" r:id="rId27"/>
    <p:sldLayoutId id="2147483697" r:id="rId28"/>
    <p:sldLayoutId id="2147483698" r:id="rId29"/>
    <p:sldLayoutId id="2147483680" r:id="rId30"/>
    <p:sldLayoutId id="2147483681" r:id="rId31"/>
    <p:sldLayoutId id="2147483705" r:id="rId32"/>
    <p:sldLayoutId id="2147483706" r:id="rId33"/>
    <p:sldLayoutId id="2147483686" r:id="rId34"/>
    <p:sldLayoutId id="2147483664" r:id="rId35"/>
    <p:sldLayoutId id="2147483669" r:id="rId36"/>
    <p:sldLayoutId id="2147483676" r:id="rId37"/>
    <p:sldLayoutId id="2147483675" r:id="rId38"/>
    <p:sldLayoutId id="2147483665" r:id="rId39"/>
    <p:sldLayoutId id="2147483674" r:id="rId40"/>
    <p:sldLayoutId id="2147483667" r:id="rId41"/>
    <p:sldLayoutId id="2147483655" r:id="rId42"/>
    <p:sldLayoutId id="2147483690" r:id="rId43"/>
    <p:sldLayoutId id="2147483659" r:id="rId44"/>
    <p:sldLayoutId id="2147483668" r:id="rId45"/>
    <p:sldLayoutId id="2147483660" r:id="rId46"/>
    <p:sldLayoutId id="2147483673" r:id="rId47"/>
    <p:sldLayoutId id="2147483662" r:id="rId48"/>
    <p:sldLayoutId id="2147483696" r:id="rId49"/>
    <p:sldLayoutId id="2147483672" r:id="rId50"/>
    <p:sldLayoutId id="2147483707" r:id="rId51"/>
    <p:sldLayoutId id="2147483708" r:id="rId52"/>
    <p:sldLayoutId id="2147483661" r:id="rId53"/>
    <p:sldLayoutId id="2147483682" r:id="rId54"/>
    <p:sldLayoutId id="2147483710" r:id="rId5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37 Hybri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9379-CCEF-BD05-8E6B-7BD79C73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0D734-07D4-A406-5630-3137E62C6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42" y="3721804"/>
            <a:ext cx="10116866" cy="2076323"/>
          </a:xfrm>
        </p:spPr>
        <p:txBody>
          <a:bodyPr/>
          <a:lstStyle/>
          <a:p>
            <a:r>
              <a:rPr lang="en-GB" dirty="0"/>
              <a:t>Linear regression models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8078A-4D81-FAE2-145C-08DA31AE68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41" y="3367912"/>
            <a:ext cx="2461433" cy="353891"/>
          </a:xfrm>
        </p:spPr>
        <p:txBody>
          <a:bodyPr/>
          <a:lstStyle/>
          <a:p>
            <a:r>
              <a:rPr lang="en-GB" sz="2000" dirty="0"/>
              <a:t>21</a:t>
            </a:r>
            <a:r>
              <a:rPr lang="en-GB" sz="2000" baseline="30000" dirty="0"/>
              <a:t>st</a:t>
            </a:r>
            <a:r>
              <a:rPr lang="en-GB" sz="2000" dirty="0"/>
              <a:t> February 2025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32D446-A69C-933A-A51A-F4BCFDA80C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Fixed-effects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E2623-DBF6-3194-C463-83DEF733F3C8}"/>
              </a:ext>
            </a:extLst>
          </p:cNvPr>
          <p:cNvSpPr txBox="1"/>
          <p:nvPr/>
        </p:nvSpPr>
        <p:spPr>
          <a:xfrm>
            <a:off x="538941" y="1767017"/>
            <a:ext cx="661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Luca </a:t>
            </a:r>
            <a:r>
              <a:rPr lang="en-GB" sz="2000" dirty="0" err="1">
                <a:solidFill>
                  <a:schemeClr val="bg1"/>
                </a:solidFill>
              </a:rPr>
              <a:t>Porcu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Chandra </a:t>
            </a:r>
            <a:r>
              <a:rPr lang="en-GB" sz="2000" i="0" u="none" strike="noStrike" dirty="0" err="1">
                <a:solidFill>
                  <a:schemeClr val="bg1"/>
                </a:solidFill>
                <a:effectLst/>
              </a:rPr>
              <a:t>Chilamakuri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2000" dirty="0">
                <a:solidFill>
                  <a:schemeClr val="bg1"/>
                </a:solidFill>
                <a:effectLst/>
              </a:rPr>
              <a:t>(Bioinformatics core)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4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995B8-CD4C-CFEF-73D2-3B257FF3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E420F5-9313-AA76-AEBC-B2CA16408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59460-A573-EF17-D2BE-861CD8E88AE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7C5265-B1FB-AE01-206F-F511D81690DD}"/>
              </a:ext>
            </a:extLst>
          </p:cNvPr>
          <p:cNvSpPr txBox="1">
            <a:spLocks/>
          </p:cNvSpPr>
          <p:nvPr/>
        </p:nvSpPr>
        <p:spPr>
          <a:xfrm>
            <a:off x="13461" y="-2403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Development of a reference model,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57C92-10EF-B06B-C69B-68E9E6202346}"/>
              </a:ext>
            </a:extLst>
          </p:cNvPr>
          <p:cNvSpPr txBox="1"/>
          <p:nvPr/>
        </p:nvSpPr>
        <p:spPr>
          <a:xfrm>
            <a:off x="142870" y="1014413"/>
            <a:ext cx="330041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Residuals </a:t>
            </a:r>
            <a:r>
              <a:rPr lang="en-US" sz="2400" b="1" dirty="0" err="1"/>
              <a:t>behaviour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34452-ABB9-BEE5-2CC9-5C6864CD7CBE}"/>
              </a:ext>
            </a:extLst>
          </p:cNvPr>
          <p:cNvSpPr txBox="1"/>
          <p:nvPr/>
        </p:nvSpPr>
        <p:spPr>
          <a:xfrm>
            <a:off x="166680" y="1681167"/>
            <a:ext cx="1173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Please, refer to slide n.9</a:t>
            </a:r>
          </a:p>
        </p:txBody>
      </p:sp>
    </p:spTree>
    <p:extLst>
      <p:ext uri="{BB962C8B-B14F-4D97-AF65-F5344CB8AC3E}">
        <p14:creationId xmlns:p14="http://schemas.microsoft.com/office/powerpoint/2010/main" val="17142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39FC5-93D5-C44A-EB79-BE7680BD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7EE812-F05D-E0C4-5077-8A56D47A0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F62EA-B1CB-13C9-B977-923E0F54178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11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D2C8D9-03CD-15CC-9C70-53BF8415551D}"/>
              </a:ext>
            </a:extLst>
          </p:cNvPr>
          <p:cNvSpPr txBox="1">
            <a:spLocks/>
          </p:cNvSpPr>
          <p:nvPr/>
        </p:nvSpPr>
        <p:spPr>
          <a:xfrm>
            <a:off x="13461" y="-2403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Development of a reference model,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7F45E-C6FF-9CA7-9895-8FB3CE766FE1}"/>
              </a:ext>
            </a:extLst>
          </p:cNvPr>
          <p:cNvSpPr txBox="1"/>
          <p:nvPr/>
        </p:nvSpPr>
        <p:spPr>
          <a:xfrm>
            <a:off x="142870" y="1014413"/>
            <a:ext cx="502920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Sums of squared residuals (RSS)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E1290-AC75-FBDA-4E9F-02D6459FFFB3}"/>
              </a:ext>
            </a:extLst>
          </p:cNvPr>
          <p:cNvSpPr txBox="1"/>
          <p:nvPr/>
        </p:nvSpPr>
        <p:spPr>
          <a:xfrm>
            <a:off x="166680" y="1681167"/>
            <a:ext cx="1173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sum of the squared differences between observed and predicted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ABCC6-CE4F-65A2-770E-E4358F5FAA86}"/>
              </a:ext>
            </a:extLst>
          </p:cNvPr>
          <p:cNvSpPr txBox="1"/>
          <p:nvPr/>
        </p:nvSpPr>
        <p:spPr>
          <a:xfrm>
            <a:off x="166680" y="2294612"/>
            <a:ext cx="8617080" cy="726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RSS = </a:t>
            </a:r>
            <a:r>
              <a:rPr lang="en-US" dirty="0">
                <a:solidFill>
                  <a:srgbClr val="0000FF"/>
                </a:solidFill>
              </a:rPr>
              <a:t>sum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resid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)^2)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6D4AB-0B33-66E2-EF9A-CE3B89FC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44" y="3299816"/>
            <a:ext cx="3798912" cy="1822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AF359D-F843-2B24-549C-32CD37E10744}"/>
              </a:ext>
            </a:extLst>
          </p:cNvPr>
          <p:cNvSpPr txBox="1"/>
          <p:nvPr/>
        </p:nvSpPr>
        <p:spPr>
          <a:xfrm>
            <a:off x="84131" y="5934963"/>
            <a:ext cx="12007853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TSS = Total sum of squares (the sum of the squared differences between observed values and the mean of the observed values)</a:t>
            </a:r>
          </a:p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dirty="0">
                <a:solidFill>
                  <a:srgbClr val="05192D"/>
                </a:solidFill>
                <a:latin typeface="Studio-Feixen-Sans"/>
              </a:rPr>
              <a:t>n = </a:t>
            </a: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number of observations (data points)</a:t>
            </a:r>
          </a:p>
          <a:p>
            <a:pPr>
              <a:lnSpc>
                <a:spcPts val="1500"/>
              </a:lnSpc>
              <a:spcAft>
                <a:spcPts val="900"/>
              </a:spcAft>
            </a:pP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p = number of predictors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3D179-5726-9B80-D10E-BF3929711897}"/>
              </a:ext>
            </a:extLst>
          </p:cNvPr>
          <p:cNvSpPr txBox="1">
            <a:spLocks/>
          </p:cNvSpPr>
          <p:nvPr/>
        </p:nvSpPr>
        <p:spPr>
          <a:xfrm>
            <a:off x="1243021" y="3143240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R-squared index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F7C37-243D-1750-3DA3-2DA6F4BC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20" y="3596960"/>
            <a:ext cx="5909289" cy="1345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1EBE0D-95F7-67F1-9C1B-8D480D86BE87}"/>
              </a:ext>
            </a:extLst>
          </p:cNvPr>
          <p:cNvSpPr txBox="1">
            <a:spLocks/>
          </p:cNvSpPr>
          <p:nvPr/>
        </p:nvSpPr>
        <p:spPr>
          <a:xfrm>
            <a:off x="6965158" y="3144519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Adjusted R-squared index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0B66F9-0CAF-7FC3-6E79-32148175DB4E}"/>
              </a:ext>
            </a:extLst>
          </p:cNvPr>
          <p:cNvSpPr txBox="1"/>
          <p:nvPr/>
        </p:nvSpPr>
        <p:spPr>
          <a:xfrm>
            <a:off x="57151" y="4742675"/>
            <a:ext cx="12091985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 dirty="0">
                <a:latin typeface="MinionPro"/>
              </a:rPr>
              <a:t>Higher</a:t>
            </a:r>
            <a:r>
              <a:rPr lang="en-GB" sz="1800" b="1" dirty="0">
                <a:effectLst/>
                <a:latin typeface="MinionPro"/>
              </a:rPr>
              <a:t> values are better for both </a:t>
            </a:r>
            <a:r>
              <a:rPr lang="en-GB" b="1" dirty="0">
                <a:latin typeface="MinionPro"/>
              </a:rPr>
              <a:t>R</a:t>
            </a:r>
            <a:r>
              <a:rPr lang="en-GB" b="1" baseline="30000" dirty="0">
                <a:latin typeface="MinionPro"/>
              </a:rPr>
              <a:t>2</a:t>
            </a:r>
            <a:r>
              <a:rPr lang="en-GB" sz="1800" b="1" dirty="0">
                <a:effectLst/>
                <a:latin typeface="MinionPro"/>
              </a:rPr>
              <a:t> and adjusted R</a:t>
            </a:r>
            <a:r>
              <a:rPr lang="en-GB" sz="1800" b="1" baseline="30000" dirty="0">
                <a:effectLst/>
                <a:latin typeface="MinionPro"/>
              </a:rPr>
              <a:t>2</a:t>
            </a:r>
            <a:r>
              <a:rPr lang="en-GB" b="1" dirty="0">
                <a:latin typeface="MinionPro"/>
              </a:rPr>
              <a:t>. A</a:t>
            </a:r>
            <a:r>
              <a:rPr lang="en-GB" sz="1800" b="1" dirty="0">
                <a:effectLst/>
                <a:latin typeface="MinionPro"/>
              </a:rPr>
              <a:t>djusted R</a:t>
            </a:r>
            <a:r>
              <a:rPr lang="en-GB" sz="1800" b="1" baseline="30000" dirty="0">
                <a:effectLst/>
                <a:latin typeface="MinionPro"/>
              </a:rPr>
              <a:t>2 </a:t>
            </a:r>
            <a:r>
              <a:rPr lang="en-GB" sz="1800" b="1" dirty="0">
                <a:effectLst/>
                <a:latin typeface="MinionPro"/>
              </a:rPr>
              <a:t>includes a penalty for the number of predictors introduced in the model so tends to </a:t>
            </a:r>
            <a:r>
              <a:rPr lang="en-GB" sz="1800" b="1" dirty="0" err="1">
                <a:effectLst/>
                <a:latin typeface="MinionPro"/>
              </a:rPr>
              <a:t>favor</a:t>
            </a:r>
            <a:r>
              <a:rPr lang="en-GB" sz="1800" b="1" dirty="0">
                <a:effectLst/>
                <a:latin typeface="MinionPro"/>
              </a:rPr>
              <a:t> more simple models with fewer predictors. </a:t>
            </a:r>
            <a:endParaRPr lang="en-GB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481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8A192-6A59-873B-00CB-086125F86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88F16E-B98C-A73B-D6C6-6E757AD69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C8567C-965E-ED40-77C4-6F6F5FDF370A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12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A023DB-48E4-D920-B857-E03F6A6C0EE3}"/>
              </a:ext>
            </a:extLst>
          </p:cNvPr>
          <p:cNvSpPr txBox="1">
            <a:spLocks/>
          </p:cNvSpPr>
          <p:nvPr/>
        </p:nvSpPr>
        <p:spPr>
          <a:xfrm>
            <a:off x="13461" y="-2403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Development of a reference model,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2E140-4473-E8DD-47AC-454DDDE6675C}"/>
              </a:ext>
            </a:extLst>
          </p:cNvPr>
          <p:cNvSpPr txBox="1"/>
          <p:nvPr/>
        </p:nvSpPr>
        <p:spPr>
          <a:xfrm>
            <a:off x="142870" y="1014413"/>
            <a:ext cx="605790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Information criteria: AIC and BIC indices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7AE1A-B6FF-2A9A-A4B5-3C834C58B2C8}"/>
              </a:ext>
            </a:extLst>
          </p:cNvPr>
          <p:cNvSpPr txBox="1"/>
          <p:nvPr/>
        </p:nvSpPr>
        <p:spPr>
          <a:xfrm>
            <a:off x="166680" y="1665952"/>
            <a:ext cx="8617080" cy="726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AIC = </a:t>
            </a:r>
            <a:r>
              <a:rPr lang="en-US" dirty="0">
                <a:solidFill>
                  <a:srgbClr val="0000FF"/>
                </a:solidFill>
              </a:rPr>
              <a:t>AIC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); BIC = </a:t>
            </a:r>
            <a:r>
              <a:rPr lang="en-US" dirty="0">
                <a:solidFill>
                  <a:srgbClr val="0000FF"/>
                </a:solidFill>
              </a:rPr>
              <a:t>BIC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99DA2-F6B2-E08B-E42D-9A17BFCDC471}"/>
              </a:ext>
            </a:extLst>
          </p:cNvPr>
          <p:cNvSpPr txBox="1"/>
          <p:nvPr/>
        </p:nvSpPr>
        <p:spPr>
          <a:xfrm>
            <a:off x="84131" y="5949251"/>
            <a:ext cx="12007853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K = number of parameters</a:t>
            </a:r>
          </a:p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dirty="0">
                <a:solidFill>
                  <a:srgbClr val="05192D"/>
                </a:solidFill>
                <a:latin typeface="Studio-Feixen-Sans"/>
              </a:rPr>
              <a:t>log-likelihood = </a:t>
            </a: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maximised value of the log-likelihood function of the model</a:t>
            </a:r>
          </a:p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dirty="0">
                <a:solidFill>
                  <a:srgbClr val="05192D"/>
                </a:solidFill>
                <a:latin typeface="Studio-Feixen-Sans"/>
              </a:rPr>
              <a:t>n = </a:t>
            </a: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number of observations (data points)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53054-9FAC-8A82-0E2F-D6DF2FA78362}"/>
              </a:ext>
            </a:extLst>
          </p:cNvPr>
          <p:cNvSpPr txBox="1">
            <a:spLocks/>
          </p:cNvSpPr>
          <p:nvPr/>
        </p:nvSpPr>
        <p:spPr>
          <a:xfrm>
            <a:off x="1300172" y="2671756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AIC index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5A957-CFBE-EF51-4991-9316B4B3E8F0}"/>
              </a:ext>
            </a:extLst>
          </p:cNvPr>
          <p:cNvSpPr txBox="1">
            <a:spLocks/>
          </p:cNvSpPr>
          <p:nvPr/>
        </p:nvSpPr>
        <p:spPr>
          <a:xfrm>
            <a:off x="6965158" y="2673036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BIC index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4FF0EC-3DFB-5AE4-DD40-91BC01203764}"/>
              </a:ext>
            </a:extLst>
          </p:cNvPr>
          <p:cNvSpPr txBox="1"/>
          <p:nvPr/>
        </p:nvSpPr>
        <p:spPr>
          <a:xfrm>
            <a:off x="1243021" y="3193606"/>
            <a:ext cx="3843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0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2</a:t>
            </a:r>
            <a:r>
              <a:rPr lang="en-GB" sz="3200" dirty="0"/>
              <a:t>⋅</a:t>
            </a:r>
            <a:r>
              <a:rPr lang="en-GB" sz="30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K - 2</a:t>
            </a:r>
            <a:r>
              <a:rPr lang="en-GB" sz="3200" dirty="0"/>
              <a:t>⋅</a:t>
            </a:r>
            <a:r>
              <a:rPr lang="en-GB" sz="30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(log-likelihood)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10B5DB-70C0-4007-A654-24CE482CCCE8}"/>
              </a:ext>
            </a:extLst>
          </p:cNvPr>
          <p:cNvSpPr txBox="1"/>
          <p:nvPr/>
        </p:nvSpPr>
        <p:spPr>
          <a:xfrm>
            <a:off x="5557840" y="3192328"/>
            <a:ext cx="62293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000" b="0" i="0" u="none" strike="noStrike">
                <a:solidFill>
                  <a:srgbClr val="474747"/>
                </a:solidFill>
                <a:effectLst/>
                <a:latin typeface="Google Sans"/>
              </a:defRPr>
            </a:lvl1pPr>
          </a:lstStyle>
          <a:p>
            <a:r>
              <a:rPr lang="en-GB" dirty="0" err="1"/>
              <a:t>K⋅log</a:t>
            </a:r>
            <a:r>
              <a:rPr lang="en-GB" baseline="-25000" dirty="0" err="1"/>
              <a:t>e</a:t>
            </a:r>
            <a:r>
              <a:rPr lang="en-GB" dirty="0"/>
              <a:t>(n) - 2⋅(log-likelihood)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D45282-A1D3-A6A4-7AAF-CEC17159BCDE}"/>
              </a:ext>
            </a:extLst>
          </p:cNvPr>
          <p:cNvSpPr txBox="1"/>
          <p:nvPr/>
        </p:nvSpPr>
        <p:spPr>
          <a:xfrm>
            <a:off x="100016" y="4149855"/>
            <a:ext cx="12007852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b="1" dirty="0">
                <a:effectLst/>
                <a:latin typeface="MinionPro"/>
              </a:rPr>
              <a:t>Lower values are better for both AIC and BIC</a:t>
            </a:r>
            <a:r>
              <a:rPr lang="en-GB" b="1" dirty="0">
                <a:latin typeface="MinionPro"/>
              </a:rPr>
              <a:t>. </a:t>
            </a:r>
            <a:r>
              <a:rPr lang="en-GB" sz="1800" b="1" dirty="0">
                <a:effectLst/>
                <a:latin typeface="MinionPro"/>
              </a:rPr>
              <a:t>AIC </a:t>
            </a:r>
            <a:r>
              <a:rPr lang="en-GB" sz="1800" b="1" dirty="0" err="1">
                <a:effectLst/>
                <a:latin typeface="MinionPro"/>
              </a:rPr>
              <a:t>favors</a:t>
            </a:r>
            <a:r>
              <a:rPr lang="en-GB" sz="1800" b="1" dirty="0">
                <a:effectLst/>
                <a:latin typeface="MinionPro"/>
              </a:rPr>
              <a:t> more complex models, while BIC includes a penalty for the number of parameters estimated so tends to </a:t>
            </a:r>
            <a:r>
              <a:rPr lang="en-GB" sz="1800" b="1" dirty="0" err="1">
                <a:effectLst/>
                <a:latin typeface="MinionPro"/>
              </a:rPr>
              <a:t>favor</a:t>
            </a:r>
            <a:r>
              <a:rPr lang="en-GB" sz="1800" b="1" dirty="0">
                <a:effectLst/>
                <a:latin typeface="MinionPro"/>
              </a:rPr>
              <a:t> more simple models with fewer parameters. </a:t>
            </a:r>
            <a:endParaRPr lang="en-GB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155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7176-C354-0940-6180-7F9EC5CF9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8460D2-64E8-48E2-1ADB-10745FE43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BA18D-F010-039A-01FC-8AC1F48A99C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13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49D5C-2C3E-0E6E-5A4B-02D3FA417D0C}"/>
              </a:ext>
            </a:extLst>
          </p:cNvPr>
          <p:cNvSpPr txBox="1">
            <a:spLocks/>
          </p:cNvSpPr>
          <p:nvPr/>
        </p:nvSpPr>
        <p:spPr>
          <a:xfrm>
            <a:off x="13461" y="-2403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Development of a reference model,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F1A54-BF3D-DC69-C126-708CDD8506C2}"/>
              </a:ext>
            </a:extLst>
          </p:cNvPr>
          <p:cNvSpPr txBox="1"/>
          <p:nvPr/>
        </p:nvSpPr>
        <p:spPr>
          <a:xfrm>
            <a:off x="142870" y="1014413"/>
            <a:ext cx="770096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ANOVA and likelihood ratio tests for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F3091-8A12-22EA-04CC-5C12B53AB96A}"/>
              </a:ext>
            </a:extLst>
          </p:cNvPr>
          <p:cNvSpPr txBox="1"/>
          <p:nvPr/>
        </p:nvSpPr>
        <p:spPr>
          <a:xfrm>
            <a:off x="123816" y="1652592"/>
            <a:ext cx="1173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ANOVA test: </a:t>
            </a:r>
            <a:r>
              <a:rPr lang="en-US" sz="2400" dirty="0"/>
              <a:t>please, refer to slide n.7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415F1-2029-692D-E789-18975FB90527}"/>
              </a:ext>
            </a:extLst>
          </p:cNvPr>
          <p:cNvSpPr txBox="1"/>
          <p:nvPr/>
        </p:nvSpPr>
        <p:spPr>
          <a:xfrm>
            <a:off x="166680" y="2566075"/>
            <a:ext cx="8617080" cy="139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lmtest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fittedModel1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fittedModel2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 </a:t>
            </a:r>
            <a:r>
              <a:rPr lang="en-GB" dirty="0" err="1">
                <a:solidFill>
                  <a:srgbClr val="0000FF"/>
                </a:solidFill>
                <a:effectLst/>
              </a:rPr>
              <a:t>lrtest</a:t>
            </a:r>
            <a:r>
              <a:rPr lang="en-GB" dirty="0">
                <a:effectLst/>
              </a:rPr>
              <a:t>(</a:t>
            </a:r>
            <a:r>
              <a:rPr lang="en-US" dirty="0"/>
              <a:t>fittedModel2</a:t>
            </a:r>
            <a:r>
              <a:rPr lang="en-GB" dirty="0">
                <a:effectLst/>
              </a:rPr>
              <a:t>, </a:t>
            </a:r>
            <a:r>
              <a:rPr lang="en-US" dirty="0"/>
              <a:t>fittedModel1</a:t>
            </a:r>
            <a:r>
              <a:rPr lang="en-GB" dirty="0">
                <a:effectLst/>
              </a:rPr>
              <a:t>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054D7-2F6F-1426-A86D-B6FA3DDC8C41}"/>
              </a:ext>
            </a:extLst>
          </p:cNvPr>
          <p:cNvSpPr txBox="1"/>
          <p:nvPr/>
        </p:nvSpPr>
        <p:spPr>
          <a:xfrm>
            <a:off x="114294" y="2139111"/>
            <a:ext cx="565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Likelihood ratio test:</a:t>
            </a:r>
            <a:endParaRPr lang="en-US" sz="24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639260E-D24F-72F6-FBDE-F48FB6C7280A}"/>
              </a:ext>
            </a:extLst>
          </p:cNvPr>
          <p:cNvSpPr/>
          <p:nvPr/>
        </p:nvSpPr>
        <p:spPr>
          <a:xfrm>
            <a:off x="768306" y="4058544"/>
            <a:ext cx="11004595" cy="23851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Likelihood ratio test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Model 1: </a:t>
            </a:r>
            <a:r>
              <a:rPr lang="en-US" dirty="0" err="1">
                <a:solidFill>
                  <a:schemeClr val="tx1"/>
                </a:solidFill>
              </a:rPr>
              <a:t>tumourVolume</a:t>
            </a:r>
            <a:r>
              <a:rPr lang="en-US" dirty="0">
                <a:solidFill>
                  <a:schemeClr val="tx1"/>
                </a:solidFill>
              </a:rPr>
              <a:t> ~ sex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Model 2: </a:t>
            </a:r>
            <a:r>
              <a:rPr lang="en-US" dirty="0" err="1">
                <a:solidFill>
                  <a:schemeClr val="tx1"/>
                </a:solidFill>
              </a:rPr>
              <a:t>tumourVolume</a:t>
            </a:r>
            <a:r>
              <a:rPr lang="en-US" dirty="0">
                <a:solidFill>
                  <a:schemeClr val="tx1"/>
                </a:solidFill>
              </a:rPr>
              <a:t> ~ sex + age + weight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	#</a:t>
            </a:r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  	</a:t>
            </a:r>
            <a:r>
              <a:rPr lang="en-US" dirty="0" err="1">
                <a:solidFill>
                  <a:schemeClr val="tx1"/>
                </a:solidFill>
              </a:rPr>
              <a:t>LogLik</a:t>
            </a:r>
            <a:r>
              <a:rPr lang="en-US" dirty="0">
                <a:solidFill>
                  <a:schemeClr val="tx1"/>
                </a:solidFill>
              </a:rPr>
              <a:t> 		</a:t>
            </a:r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  	</a:t>
            </a:r>
            <a:r>
              <a:rPr lang="en-US" dirty="0" err="1">
                <a:solidFill>
                  <a:schemeClr val="tx1"/>
                </a:solidFill>
              </a:rPr>
              <a:t>Chisq</a:t>
            </a:r>
            <a:r>
              <a:rPr lang="en-US" dirty="0">
                <a:solidFill>
                  <a:schemeClr val="tx1"/>
                </a:solidFill>
              </a:rPr>
              <a:t>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</a:t>
            </a:r>
            <a:r>
              <a:rPr lang="en-US" b="1" dirty="0" err="1">
                <a:solidFill>
                  <a:schemeClr val="tx1"/>
                </a:solidFill>
              </a:rPr>
              <a:t>Chisq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  	3 	-467.51                    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2   	5 	-467.30  		2 	0.4227     	</a:t>
            </a:r>
            <a:r>
              <a:rPr lang="en-US" dirty="0">
                <a:solidFill>
                  <a:schemeClr val="accent1"/>
                </a:solidFill>
              </a:rPr>
              <a:t>0.8095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BADF9-884E-3B61-40E0-6A5D392C3B33}"/>
              </a:ext>
            </a:extLst>
          </p:cNvPr>
          <p:cNvSpPr txBox="1"/>
          <p:nvPr/>
        </p:nvSpPr>
        <p:spPr>
          <a:xfrm>
            <a:off x="200020" y="4565173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0FC187-0CF7-5B58-0F73-BA88182B7331}"/>
              </a:ext>
            </a:extLst>
          </p:cNvPr>
          <p:cNvSpPr txBox="1"/>
          <p:nvPr/>
        </p:nvSpPr>
        <p:spPr>
          <a:xfrm>
            <a:off x="1028700" y="6458395"/>
            <a:ext cx="46434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Hypothesis to test: 	𝛃</a:t>
            </a:r>
            <a:r>
              <a:rPr lang="en-US" baseline="-25000" dirty="0"/>
              <a:t>age</a:t>
            </a:r>
            <a:r>
              <a:rPr lang="en-US" dirty="0"/>
              <a:t> = 𝛃</a:t>
            </a:r>
            <a:r>
              <a:rPr lang="en-US" baseline="-25000" dirty="0"/>
              <a:t>weight</a:t>
            </a:r>
            <a:r>
              <a:rPr lang="en-US" dirty="0"/>
              <a:t> = 0 </a:t>
            </a:r>
          </a:p>
        </p:txBody>
      </p:sp>
    </p:spTree>
    <p:extLst>
      <p:ext uri="{BB962C8B-B14F-4D97-AF65-F5344CB8AC3E}">
        <p14:creationId xmlns:p14="http://schemas.microsoft.com/office/powerpoint/2010/main" val="399927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D9D45-AF71-1646-4EC9-6ED2C453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35E8D-85D5-43B5-CF77-535082DA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84" y="3010748"/>
            <a:ext cx="2857045" cy="831742"/>
          </a:xfrm>
        </p:spPr>
        <p:txBody>
          <a:bodyPr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DE3E8-673C-442A-6E7D-93D992CA4069}"/>
              </a:ext>
            </a:extLst>
          </p:cNvPr>
          <p:cNvSpPr txBox="1"/>
          <p:nvPr/>
        </p:nvSpPr>
        <p:spPr>
          <a:xfrm>
            <a:off x="44119" y="2699787"/>
            <a:ext cx="6838595" cy="108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https://bioinformatics-core-shared-</a:t>
            </a:r>
            <a:r>
              <a:rPr lang="en-US" sz="2300" dirty="0" err="1"/>
              <a:t>training.github.io</a:t>
            </a:r>
            <a:r>
              <a:rPr lang="en-US" sz="2300" dirty="0"/>
              <a:t>/ Fixed-and-Mixed-effects-models/</a:t>
            </a:r>
          </a:p>
        </p:txBody>
      </p:sp>
    </p:spTree>
    <p:extLst>
      <p:ext uri="{BB962C8B-B14F-4D97-AF65-F5344CB8AC3E}">
        <p14:creationId xmlns:p14="http://schemas.microsoft.com/office/powerpoint/2010/main" val="361571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4293-C326-0BCE-D088-760F5A79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3CEC5-29E2-46E9-F791-C5A939683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Process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E1AA2-AD59-B877-ED7A-8AC4DBD2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Stage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11D31B-F695-AAE8-292E-55B8AABB39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Effects and regression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71BA92-2A6A-BFC6-E3A2-7DCA135FC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Stage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A2F3AF-253B-B96D-D43D-8D892F961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9850" y="4464272"/>
            <a:ext cx="2586149" cy="1855537"/>
          </a:xfrm>
        </p:spPr>
        <p:txBody>
          <a:bodyPr/>
          <a:lstStyle/>
          <a:p>
            <a:r>
              <a:rPr lang="en-GB" dirty="0"/>
              <a:t>Analysis of variance (ANOVA)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CC07DE-0031-9265-681A-58CD48B48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Stage 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780463-31AB-B66E-71F3-C7001E6ED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Simple regression model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4E1843-79E4-496F-BDFD-B5585F920B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Stage 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6EA8C2-C428-6E63-9AE3-0705F31597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Multivariable regression model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83CF32-1C89-9E87-8F61-158115A35C55}"/>
              </a:ext>
            </a:extLst>
          </p:cNvPr>
          <p:cNvSpPr/>
          <p:nvPr/>
        </p:nvSpPr>
        <p:spPr>
          <a:xfrm>
            <a:off x="289559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9B8F3-FDF4-F2C8-7861-E8F9502746C9}"/>
              </a:ext>
            </a:extLst>
          </p:cNvPr>
          <p:cNvSpPr/>
          <p:nvPr/>
        </p:nvSpPr>
        <p:spPr>
          <a:xfrm>
            <a:off x="3155416" y="3008391"/>
            <a:ext cx="941760" cy="941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7650C-4524-DA7E-58BA-8FA963E024CE}"/>
              </a:ext>
            </a:extLst>
          </p:cNvPr>
          <p:cNvSpPr/>
          <p:nvPr/>
        </p:nvSpPr>
        <p:spPr>
          <a:xfrm>
            <a:off x="6155605" y="3008391"/>
            <a:ext cx="941760" cy="941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9CE83F-F34F-AD5C-8F9C-658AF753714D}"/>
              </a:ext>
            </a:extLst>
          </p:cNvPr>
          <p:cNvSpPr/>
          <p:nvPr/>
        </p:nvSpPr>
        <p:spPr>
          <a:xfrm>
            <a:off x="9105634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CFE1-6CC3-A825-7FB3-4BFF0161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6AF9-8F4C-D880-1737-7DCA8C89D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91D210-AAEC-5D43-1DDA-438E0101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770" y="2071568"/>
            <a:ext cx="2829698" cy="2038655"/>
          </a:xfrm>
        </p:spPr>
        <p:txBody>
          <a:bodyPr/>
          <a:lstStyle/>
          <a:p>
            <a:pPr algn="ctr"/>
            <a:r>
              <a:rPr lang="en-US" sz="3300" dirty="0"/>
              <a:t>Multivariable regression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687C4-219F-697C-4D0C-5C36639F53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12.00 -12.20 am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ACAFD6A-A21E-8441-9456-5E4A2C875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58258"/>
              </p:ext>
            </p:extLst>
          </p:nvPr>
        </p:nvGraphicFramePr>
        <p:xfrm>
          <a:off x="143255" y="1748828"/>
          <a:ext cx="674624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624">
                  <a:extLst>
                    <a:ext uri="{9D8B030D-6E8A-4147-A177-3AD203B41FA5}">
                      <a16:colId xmlns:a16="http://schemas.microsoft.com/office/drawing/2014/main" val="919901577"/>
                    </a:ext>
                  </a:extLst>
                </a:gridCol>
                <a:gridCol w="438912">
                  <a:extLst>
                    <a:ext uri="{9D8B030D-6E8A-4147-A177-3AD203B41FA5}">
                      <a16:colId xmlns:a16="http://schemas.microsoft.com/office/drawing/2014/main" val="489608386"/>
                    </a:ext>
                  </a:extLst>
                </a:gridCol>
                <a:gridCol w="719328">
                  <a:extLst>
                    <a:ext uri="{9D8B030D-6E8A-4147-A177-3AD203B41FA5}">
                      <a16:colId xmlns:a16="http://schemas.microsoft.com/office/drawing/2014/main" val="1164242370"/>
                    </a:ext>
                  </a:extLst>
                </a:gridCol>
                <a:gridCol w="707136">
                  <a:extLst>
                    <a:ext uri="{9D8B030D-6E8A-4147-A177-3AD203B41FA5}">
                      <a16:colId xmlns:a16="http://schemas.microsoft.com/office/drawing/2014/main" val="1334480335"/>
                    </a:ext>
                  </a:extLst>
                </a:gridCol>
                <a:gridCol w="646176">
                  <a:extLst>
                    <a:ext uri="{9D8B030D-6E8A-4147-A177-3AD203B41FA5}">
                      <a16:colId xmlns:a16="http://schemas.microsoft.com/office/drawing/2014/main" val="2770245771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3507252782"/>
                    </a:ext>
                  </a:extLst>
                </a:gridCol>
                <a:gridCol w="463296">
                  <a:extLst>
                    <a:ext uri="{9D8B030D-6E8A-4147-A177-3AD203B41FA5}">
                      <a16:colId xmlns:a16="http://schemas.microsoft.com/office/drawing/2014/main" val="3157028249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13575230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893173921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8053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Predictors values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Fixed effects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27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83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21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264031"/>
                  </a:ext>
                </a:extLst>
              </a:tr>
              <a:tr h="1973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n-1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1,n-1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r,n-1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n-1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2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r,n</a:t>
                      </a:r>
                      <a:endParaRPr lang="en-US" baseline="-25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ℇ</a:t>
                      </a:r>
                      <a:r>
                        <a:rPr lang="en-US" baseline="-25000" dirty="0" err="1"/>
                        <a:t>n</a:t>
                      </a:r>
                      <a:endParaRPr lang="en-US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6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70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176B-033F-E66B-227D-B9358C84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ECBE47-1975-0F9E-6882-D9F6AB78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6FFD-4B92-2265-6CF0-5CC629C8553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4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9512A3-9828-A270-8E52-76BC35FA5C8F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5000" b="1" i="0">
                <a:latin typeface="F37 Hybrid Medium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Multivariable linear regression models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027088C-AE13-B020-C806-4576A6DD6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6" y="1008824"/>
            <a:ext cx="465308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50" dirty="0">
                <a:latin typeface="+mn-lt"/>
              </a:rPr>
              <a:t>1. The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k (e.g. mouse), k = 1,…,</a:t>
            </a:r>
            <a:r>
              <a:rPr lang="it-IT" altLang="it-IT" sz="1650" dirty="0" err="1">
                <a:latin typeface="+mn-lt"/>
              </a:rPr>
              <a:t>n</a:t>
            </a:r>
            <a:r>
              <a:rPr lang="it-IT" altLang="it-IT" sz="1650" dirty="0">
                <a:latin typeface="+mn-lt"/>
              </a:rPr>
              <a:t> </a:t>
            </a:r>
          </a:p>
        </p:txBody>
      </p:sp>
      <p:sp>
        <p:nvSpPr>
          <p:cNvPr id="26" name="CasellaDiTesto 39">
            <a:extLst>
              <a:ext uri="{FF2B5EF4-FFF2-40B4-BE49-F238E27FC236}">
                <a16:creationId xmlns:a16="http://schemas.microsoft.com/office/drawing/2014/main" id="{F06B2F4B-F0CA-D1EC-F5BD-C7036E8C8C53}"/>
              </a:ext>
            </a:extLst>
          </p:cNvPr>
          <p:cNvSpPr txBox="1"/>
          <p:nvPr/>
        </p:nvSpPr>
        <p:spPr>
          <a:xfrm>
            <a:off x="5852160" y="989321"/>
            <a:ext cx="6060439" cy="925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400" dirty="0" err="1"/>
              <a:t>y</a:t>
            </a:r>
            <a:r>
              <a:rPr lang="it-IT" sz="2400" baseline="-25000" dirty="0" err="1"/>
              <a:t>k</a:t>
            </a:r>
            <a:r>
              <a:rPr lang="it-IT" sz="2400" baseline="-25000" dirty="0"/>
              <a:t> </a:t>
            </a:r>
            <a:r>
              <a:rPr lang="it-IT" sz="2400" dirty="0"/>
              <a:t>= </a:t>
            </a:r>
            <a:r>
              <a:rPr lang="en-GB" altLang="it-IT" sz="2400" b="1" dirty="0">
                <a:cs typeface="Times New Roman" panose="02020603050405020304" pitchFamily="18" charset="0"/>
              </a:rPr>
              <a:t>𝜷</a:t>
            </a:r>
            <a:r>
              <a:rPr lang="it-IT" altLang="it-IT" sz="2400" baseline="-25000" dirty="0">
                <a:cs typeface="Times New Roman" panose="02020603050405020304" pitchFamily="18" charset="0"/>
              </a:rPr>
              <a:t>0</a:t>
            </a:r>
            <a:r>
              <a:rPr lang="it-IT" sz="2400" dirty="0"/>
              <a:t> + </a:t>
            </a:r>
            <a:r>
              <a:rPr lang="en-GB" altLang="it-IT" sz="2400" b="1" dirty="0">
                <a:cs typeface="Times New Roman" panose="02020603050405020304" pitchFamily="18" charset="0"/>
              </a:rPr>
              <a:t>𝜷</a:t>
            </a:r>
            <a:r>
              <a:rPr lang="it-IT" altLang="it-IT" sz="2400" baseline="-25000" dirty="0">
                <a:cs typeface="Times New Roman" panose="02020603050405020304" pitchFamily="18" charset="0"/>
              </a:rPr>
              <a:t>1</a:t>
            </a:r>
            <a:r>
              <a:rPr lang="it-IT" sz="2400" b="1" dirty="0"/>
              <a:t> ⋅ x</a:t>
            </a:r>
            <a:r>
              <a:rPr lang="it-IT" sz="2400" baseline="-25000" dirty="0"/>
              <a:t>1,k</a:t>
            </a:r>
            <a:r>
              <a:rPr lang="it-IT" sz="2400" dirty="0"/>
              <a:t> + … + </a:t>
            </a:r>
            <a:r>
              <a:rPr lang="en-GB" altLang="it-IT" sz="2400" b="1" dirty="0">
                <a:cs typeface="Times New Roman" panose="02020603050405020304" pitchFamily="18" charset="0"/>
              </a:rPr>
              <a:t>𝜷</a:t>
            </a:r>
            <a:r>
              <a:rPr lang="it-IT" altLang="it-IT" sz="2400" baseline="-25000" dirty="0" err="1">
                <a:cs typeface="Times New Roman" panose="02020603050405020304" pitchFamily="18" charset="0"/>
              </a:rPr>
              <a:t>r</a:t>
            </a:r>
            <a:r>
              <a:rPr lang="it-IT" sz="2400" b="1" dirty="0"/>
              <a:t> ⋅ </a:t>
            </a:r>
            <a:r>
              <a:rPr lang="it-IT" sz="2400" b="1" dirty="0" err="1"/>
              <a:t>x</a:t>
            </a:r>
            <a:r>
              <a:rPr lang="it-IT" sz="2400" baseline="-25000" dirty="0" err="1"/>
              <a:t>r,k</a:t>
            </a:r>
            <a:r>
              <a:rPr lang="it-IT" sz="2400" dirty="0"/>
              <a:t> + </a:t>
            </a:r>
            <a:r>
              <a:rPr lang="el-GR" sz="2400" dirty="0"/>
              <a:t>ε</a:t>
            </a:r>
            <a:r>
              <a:rPr lang="it-IT" sz="2400" baseline="-25000" dirty="0"/>
              <a:t>k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E6CC9165-DDEE-F2D6-2E6E-AE257EA83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68" y="1830175"/>
            <a:ext cx="3535442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3. </a:t>
            </a:r>
            <a:r>
              <a:rPr lang="en-GB" altLang="it-IT" sz="1650" b="1" dirty="0">
                <a:latin typeface="+mn-lt"/>
                <a:cs typeface="Times New Roman" panose="02020603050405020304" pitchFamily="18" charset="0"/>
              </a:rPr>
              <a:t>𝜷</a:t>
            </a:r>
            <a:r>
              <a:rPr lang="it-IT" altLang="it-IT" sz="1650" baseline="-25000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</a:t>
            </a:r>
            <a:r>
              <a:rPr lang="it-IT" altLang="it-IT" sz="1650" dirty="0" err="1">
                <a:latin typeface="+mn-lt"/>
              </a:rPr>
              <a:t>predictor</a:t>
            </a:r>
            <a:r>
              <a:rPr lang="it-IT" altLang="it-IT" sz="1650" dirty="0">
                <a:latin typeface="+mn-lt"/>
              </a:rPr>
              <a:t> i, i = 1,…,</a:t>
            </a:r>
            <a:r>
              <a:rPr lang="it-IT" altLang="it-IT" sz="1650" dirty="0" err="1">
                <a:latin typeface="+mn-lt"/>
              </a:rPr>
              <a:t>r</a:t>
            </a:r>
            <a:endParaRPr lang="it-IT" altLang="it-IT" sz="1650" dirty="0">
              <a:latin typeface="+mn-lt"/>
            </a:endParaRP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D2663307-37B5-B662-2895-3E5F0F6BB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5" y="2625241"/>
            <a:ext cx="4653089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/>
              <a:t>5. </a:t>
            </a:r>
            <a:r>
              <a:rPr lang="el-GR" sz="1650" dirty="0"/>
              <a:t>ε</a:t>
            </a:r>
            <a:r>
              <a:rPr lang="it-IT" sz="1650" baseline="-25000" dirty="0"/>
              <a:t>k</a:t>
            </a:r>
            <a:r>
              <a:rPr lang="it-IT" altLang="it-IT" sz="1650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it-IT" altLang="it-IT" sz="1650" dirty="0">
                <a:latin typeface="+mn-lt"/>
              </a:rPr>
              <a:t> the </a:t>
            </a:r>
            <a:r>
              <a:rPr lang="it-IT" altLang="it-IT" sz="1650" i="1" dirty="0">
                <a:latin typeface="+mn-lt"/>
              </a:rPr>
              <a:t>random</a:t>
            </a:r>
            <a:r>
              <a:rPr lang="it-IT" altLang="it-IT" sz="1650" dirty="0">
                <a:latin typeface="+mn-lt"/>
              </a:rPr>
              <a:t> part of the model (i.e. </a:t>
            </a:r>
            <a:r>
              <a:rPr lang="it-IT" altLang="it-IT" sz="1650" dirty="0" err="1">
                <a:latin typeface="+mn-lt"/>
              </a:rPr>
              <a:t>error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term</a:t>
            </a:r>
            <a:r>
              <a:rPr lang="it-IT" altLang="it-IT" sz="1650" dirty="0">
                <a:latin typeface="+mn-lt"/>
              </a:rPr>
              <a:t> of the model). </a:t>
            </a:r>
            <a:r>
              <a:rPr lang="it-IT" altLang="it-IT" sz="1650" dirty="0" err="1">
                <a:latin typeface="+mn-lt"/>
              </a:rPr>
              <a:t>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is</a:t>
            </a:r>
            <a:r>
              <a:rPr lang="it-IT" altLang="it-IT" sz="1650" dirty="0">
                <a:latin typeface="+mn-lt"/>
              </a:rPr>
              <a:t> a blanket </a:t>
            </a:r>
            <a:r>
              <a:rPr lang="it-IT" altLang="it-IT" sz="1650" dirty="0" err="1">
                <a:latin typeface="+mn-lt"/>
              </a:rPr>
              <a:t>characterization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uniqueness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k</a:t>
            </a:r>
            <a:r>
              <a:rPr lang="it-IT" altLang="it-IT" sz="1650" baseline="-25000" dirty="0" err="1">
                <a:latin typeface="+mn-lt"/>
              </a:rPr>
              <a:t>th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unit</a:t>
            </a:r>
            <a:endParaRPr lang="it-IT" altLang="it-IT" sz="1650" dirty="0">
              <a:latin typeface="+mn-lt"/>
            </a:endParaRPr>
          </a:p>
        </p:txBody>
      </p:sp>
      <p:sp>
        <p:nvSpPr>
          <p:cNvPr id="51" name="CasellaDiTesto 3">
            <a:extLst>
              <a:ext uri="{FF2B5EF4-FFF2-40B4-BE49-F238E27FC236}">
                <a16:creationId xmlns:a16="http://schemas.microsoft.com/office/drawing/2014/main" id="{F22D9C48-0DF5-CD6B-130B-191DF48E6CF0}"/>
              </a:ext>
            </a:extLst>
          </p:cNvPr>
          <p:cNvSpPr txBox="1"/>
          <p:nvPr/>
        </p:nvSpPr>
        <p:spPr>
          <a:xfrm>
            <a:off x="-1" y="5303845"/>
            <a:ext cx="12191561" cy="1558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</a:t>
            </a:r>
            <a:r>
              <a:rPr lang="it-IT" sz="2000" b="1" dirty="0" err="1">
                <a:latin typeface="+mn-lt"/>
              </a:rPr>
              <a:t>multivariable</a:t>
            </a:r>
            <a:r>
              <a:rPr lang="it-IT" sz="2000" b="1" dirty="0">
                <a:latin typeface="+mn-lt"/>
              </a:rPr>
              <a:t> linear </a:t>
            </a:r>
            <a:r>
              <a:rPr lang="it-IT" sz="2000" b="1" dirty="0" err="1">
                <a:latin typeface="+mn-lt"/>
              </a:rPr>
              <a:t>regression</a:t>
            </a:r>
            <a:r>
              <a:rPr lang="it-IT" sz="2000" b="1" dirty="0">
                <a:latin typeface="+mn-lt"/>
              </a:rPr>
              <a:t> models are the following: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>
                <a:latin typeface="+mn-lt"/>
              </a:rPr>
              <a:t>The </a:t>
            </a:r>
            <a:r>
              <a:rPr lang="it-IT" sz="2000" dirty="0" err="1">
                <a:latin typeface="+mn-lt"/>
              </a:rPr>
              <a:t>effect</a:t>
            </a:r>
            <a:r>
              <a:rPr lang="it-IT" sz="2000" dirty="0">
                <a:latin typeface="+mn-lt"/>
              </a:rPr>
              <a:t> of </a:t>
            </a:r>
            <a:r>
              <a:rPr lang="it-IT" sz="2000" dirty="0" err="1">
                <a:latin typeface="+mn-lt"/>
              </a:rPr>
              <a:t>each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factor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additive on </a:t>
            </a:r>
            <a:r>
              <a:rPr lang="en-US" sz="2000" dirty="0"/>
              <a:t>𝝁 (i.e. population mean) parameter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el-GR" sz="2000" dirty="0">
                <a:latin typeface="+mn-lt"/>
              </a:rPr>
              <a:t>ε</a:t>
            </a:r>
            <a:r>
              <a:rPr lang="it-IT" sz="2000" baseline="-25000" dirty="0">
                <a:latin typeface="+mn-lt"/>
              </a:rPr>
              <a:t>k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assumed</a:t>
            </a:r>
            <a:r>
              <a:rPr lang="it-IT" sz="2000" dirty="0">
                <a:latin typeface="+mn-lt"/>
              </a:rPr>
              <a:t> to be </a:t>
            </a:r>
            <a:r>
              <a:rPr lang="it-IT" sz="2000" dirty="0" err="1">
                <a:latin typeface="+mn-lt"/>
              </a:rPr>
              <a:t>independent</a:t>
            </a:r>
            <a:r>
              <a:rPr lang="it-IT" sz="2000" dirty="0">
                <a:latin typeface="+mn-lt"/>
              </a:rPr>
              <a:t> of one </a:t>
            </a:r>
            <a:r>
              <a:rPr lang="it-IT" sz="2000" dirty="0" err="1">
                <a:latin typeface="+mn-lt"/>
              </a:rPr>
              <a:t>another</a:t>
            </a:r>
            <a:r>
              <a:rPr lang="it-IT" sz="2000" dirty="0">
                <a:latin typeface="+mn-lt"/>
              </a:rPr>
              <a:t> and </a:t>
            </a:r>
            <a:r>
              <a:rPr lang="it-IT" sz="2000" dirty="0" err="1">
                <a:latin typeface="+mn-lt"/>
              </a:rPr>
              <a:t>normally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distributed</a:t>
            </a:r>
            <a:r>
              <a:rPr lang="it-IT" sz="2000" dirty="0">
                <a:latin typeface="+mn-lt"/>
              </a:rPr>
              <a:t> with </a:t>
            </a:r>
            <a:r>
              <a:rPr lang="it-IT" sz="2000" dirty="0" err="1">
                <a:latin typeface="+mn-lt"/>
              </a:rPr>
              <a:t>mean</a:t>
            </a:r>
            <a:r>
              <a:rPr lang="it-IT" sz="2000" dirty="0">
                <a:latin typeface="+mn-lt"/>
              </a:rPr>
              <a:t> = 0 and common standard </a:t>
            </a:r>
            <a:r>
              <a:rPr lang="it-IT" sz="2000" dirty="0" err="1">
                <a:latin typeface="+mn-lt"/>
              </a:rPr>
              <a:t>deviation</a:t>
            </a:r>
            <a:r>
              <a:rPr lang="it-IT" sz="2000" dirty="0">
                <a:latin typeface="+mn-lt"/>
              </a:rPr>
              <a:t> = </a:t>
            </a:r>
            <a:r>
              <a:rPr lang="el-GR" altLang="it-IT" sz="2000" b="1" dirty="0">
                <a:latin typeface="+mn-lt"/>
                <a:cs typeface="Times New Roman" panose="02020603050405020304" pitchFamily="18" charset="0"/>
              </a:rPr>
              <a:t>σ</a:t>
            </a:r>
            <a:endParaRPr lang="el-GR" altLang="it-IT" sz="2000" b="1" baseline="-25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Text Box 11">
            <a:extLst>
              <a:ext uri="{FF2B5EF4-FFF2-40B4-BE49-F238E27FC236}">
                <a16:creationId xmlns:a16="http://schemas.microsoft.com/office/drawing/2014/main" id="{23EDFA88-0A70-BC09-815A-E857DB352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68" y="1415647"/>
            <a:ext cx="3535442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2. </a:t>
            </a:r>
            <a:r>
              <a:rPr lang="en-GB" altLang="it-IT" sz="1650" b="1" dirty="0">
                <a:latin typeface="+mn-lt"/>
                <a:cs typeface="Times New Roman" panose="02020603050405020304" pitchFamily="18" charset="0"/>
              </a:rPr>
              <a:t>𝜷</a:t>
            </a:r>
            <a:r>
              <a:rPr lang="it-IT" altLang="it-IT" sz="1650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intercept</a:t>
            </a:r>
            <a:endParaRPr lang="it-IT" altLang="it-IT" sz="1650" baseline="-25000" dirty="0">
              <a:latin typeface="+mn-lt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DDFDBC47-C41D-BC47-FDF1-13F36BBD1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2" y="2226415"/>
            <a:ext cx="5288048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4. </a:t>
            </a:r>
            <a:r>
              <a:rPr lang="en-GB" altLang="it-IT" sz="1650" dirty="0">
                <a:latin typeface="+mn-lt"/>
                <a:cs typeface="Times New Roman" panose="02020603050405020304" pitchFamily="18" charset="0"/>
              </a:rPr>
              <a:t>x</a:t>
            </a:r>
            <a:r>
              <a:rPr lang="it-IT" altLang="it-IT" sz="1650" baseline="-25000" dirty="0" err="1">
                <a:latin typeface="+mn-lt"/>
                <a:cs typeface="Times New Roman" panose="02020603050405020304" pitchFamily="18" charset="0"/>
              </a:rPr>
              <a:t>i,k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predictor</a:t>
            </a:r>
            <a:r>
              <a:rPr lang="it-IT" altLang="it-IT" sz="1650" dirty="0">
                <a:latin typeface="+mn-lt"/>
              </a:rPr>
              <a:t> i </a:t>
            </a:r>
            <a:r>
              <a:rPr lang="it-IT" altLang="it-IT" sz="1650" dirty="0" err="1">
                <a:latin typeface="+mn-lt"/>
              </a:rPr>
              <a:t>value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k, i = 1,…,</a:t>
            </a:r>
            <a:r>
              <a:rPr lang="it-IT" altLang="it-IT" sz="1650" dirty="0" err="1">
                <a:latin typeface="+mn-lt"/>
              </a:rPr>
              <a:t>r</a:t>
            </a:r>
            <a:r>
              <a:rPr lang="it-IT" altLang="it-IT" sz="1650" dirty="0">
                <a:latin typeface="+mn-lt"/>
              </a:rPr>
              <a:t>; k=1,…</a:t>
            </a:r>
            <a:r>
              <a:rPr lang="it-IT" altLang="it-IT" sz="1650" dirty="0" err="1">
                <a:latin typeface="+mn-lt"/>
              </a:rPr>
              <a:t>n</a:t>
            </a:r>
            <a:r>
              <a:rPr lang="it-IT" altLang="it-IT" sz="1650" dirty="0">
                <a:latin typeface="+mn-lt"/>
              </a:rPr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40D8AE-BCA5-3C43-FBDB-B9C52A15C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245299"/>
              </p:ext>
            </p:extLst>
          </p:nvPr>
        </p:nvGraphicFramePr>
        <p:xfrm>
          <a:off x="5166359" y="2687612"/>
          <a:ext cx="674624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624">
                  <a:extLst>
                    <a:ext uri="{9D8B030D-6E8A-4147-A177-3AD203B41FA5}">
                      <a16:colId xmlns:a16="http://schemas.microsoft.com/office/drawing/2014/main" val="919901577"/>
                    </a:ext>
                  </a:extLst>
                </a:gridCol>
                <a:gridCol w="438912">
                  <a:extLst>
                    <a:ext uri="{9D8B030D-6E8A-4147-A177-3AD203B41FA5}">
                      <a16:colId xmlns:a16="http://schemas.microsoft.com/office/drawing/2014/main" val="489608386"/>
                    </a:ext>
                  </a:extLst>
                </a:gridCol>
                <a:gridCol w="719328">
                  <a:extLst>
                    <a:ext uri="{9D8B030D-6E8A-4147-A177-3AD203B41FA5}">
                      <a16:colId xmlns:a16="http://schemas.microsoft.com/office/drawing/2014/main" val="1164242370"/>
                    </a:ext>
                  </a:extLst>
                </a:gridCol>
                <a:gridCol w="707136">
                  <a:extLst>
                    <a:ext uri="{9D8B030D-6E8A-4147-A177-3AD203B41FA5}">
                      <a16:colId xmlns:a16="http://schemas.microsoft.com/office/drawing/2014/main" val="1334480335"/>
                    </a:ext>
                  </a:extLst>
                </a:gridCol>
                <a:gridCol w="646176">
                  <a:extLst>
                    <a:ext uri="{9D8B030D-6E8A-4147-A177-3AD203B41FA5}">
                      <a16:colId xmlns:a16="http://schemas.microsoft.com/office/drawing/2014/main" val="2770245771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3507252782"/>
                    </a:ext>
                  </a:extLst>
                </a:gridCol>
                <a:gridCol w="463296">
                  <a:extLst>
                    <a:ext uri="{9D8B030D-6E8A-4147-A177-3AD203B41FA5}">
                      <a16:colId xmlns:a16="http://schemas.microsoft.com/office/drawing/2014/main" val="3157028249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13575230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893173921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8053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Predictors values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Fixed effects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27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83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21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264031"/>
                  </a:ext>
                </a:extLst>
              </a:tr>
              <a:tr h="1973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n-1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1,n-1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r,n-1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n-1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2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r,n</a:t>
                      </a:r>
                      <a:endParaRPr lang="en-US" baseline="-25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ℇ</a:t>
                      </a:r>
                      <a:r>
                        <a:rPr lang="en-US" baseline="-25000" dirty="0" err="1"/>
                        <a:t>n</a:t>
                      </a:r>
                      <a:endParaRPr lang="en-US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66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DACEBA-3504-12F1-2C25-2994F08F1BC4}"/>
              </a:ext>
            </a:extLst>
          </p:cNvPr>
          <p:cNvSpPr txBox="1"/>
          <p:nvPr/>
        </p:nvSpPr>
        <p:spPr>
          <a:xfrm>
            <a:off x="8644128" y="2250799"/>
            <a:ext cx="326745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Using language of matrices:</a:t>
            </a:r>
          </a:p>
        </p:txBody>
      </p:sp>
    </p:spTree>
    <p:extLst>
      <p:ext uri="{BB962C8B-B14F-4D97-AF65-F5344CB8AC3E}">
        <p14:creationId xmlns:p14="http://schemas.microsoft.com/office/powerpoint/2010/main" val="41552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E7382-0AC9-1197-872D-F6280BD4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7B1EF1-56ED-13A2-8608-207212D4D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C0A79-95A4-3566-04D5-17FC6D2D7BFC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5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DB5E30-E4C6-BA2D-C22C-724C6767A1EE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Hypothesis testing of a single predictor in 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EECF6-E969-6389-4EC3-3F4A568E36A3}"/>
              </a:ext>
            </a:extLst>
          </p:cNvPr>
          <p:cNvSpPr txBox="1"/>
          <p:nvPr/>
        </p:nvSpPr>
        <p:spPr>
          <a:xfrm>
            <a:off x="231648" y="1060704"/>
            <a:ext cx="157276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head(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DA49054-3F35-D3D9-4F4E-9BB644337D85}"/>
              </a:ext>
            </a:extLst>
          </p:cNvPr>
          <p:cNvGraphicFramePr>
            <a:graphicFrameLocks noGrp="1"/>
          </p:cNvGraphicFramePr>
          <p:nvPr/>
        </p:nvGraphicFramePr>
        <p:xfrm>
          <a:off x="231648" y="1473879"/>
          <a:ext cx="11680950" cy="26988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8163435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8779542"/>
                    </a:ext>
                  </a:extLst>
                </a:gridCol>
                <a:gridCol w="2170176">
                  <a:extLst>
                    <a:ext uri="{9D8B030D-6E8A-4147-A177-3AD203B41FA5}">
                      <a16:colId xmlns:a16="http://schemas.microsoft.com/office/drawing/2014/main" val="1655857526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2464054937"/>
                    </a:ext>
                  </a:extLst>
                </a:gridCol>
                <a:gridCol w="4024374">
                  <a:extLst>
                    <a:ext uri="{9D8B030D-6E8A-4147-A177-3AD203B41FA5}">
                      <a16:colId xmlns:a16="http://schemas.microsoft.com/office/drawing/2014/main" val="3281653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IDmouse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 (months)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Weight (grams)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Tumour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Volume (mm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48628"/>
                  </a:ext>
                </a:extLst>
              </a:tr>
              <a:tr h="473793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Key1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F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8.9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93.1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160.8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92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Key2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F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9.3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95.1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132.8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53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F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11.0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83.8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128.1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641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F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5.0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82.2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151.9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657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Key5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 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2.9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83.7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150.5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222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Key6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5.5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114.2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154.0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3572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D02364-AE87-91EE-C7D0-DA779F708CEB}"/>
              </a:ext>
            </a:extLst>
          </p:cNvPr>
          <p:cNvSpPr txBox="1"/>
          <p:nvPr/>
        </p:nvSpPr>
        <p:spPr>
          <a:xfrm>
            <a:off x="231648" y="4259008"/>
            <a:ext cx="7303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8756C-0B6E-775D-BBD8-C57268833F94}"/>
              </a:ext>
            </a:extLst>
          </p:cNvPr>
          <p:cNvSpPr txBox="1"/>
          <p:nvPr/>
        </p:nvSpPr>
        <p:spPr>
          <a:xfrm>
            <a:off x="213360" y="4616576"/>
            <a:ext cx="7303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70E524-9904-CAF6-A622-040600F2F709}"/>
              </a:ext>
            </a:extLst>
          </p:cNvPr>
          <p:cNvSpPr/>
          <p:nvPr/>
        </p:nvSpPr>
        <p:spPr>
          <a:xfrm>
            <a:off x="803143" y="5029340"/>
            <a:ext cx="10969758" cy="172628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Coefficients: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			Estimate 	Std. Error 	t value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(&gt;|t|)    </a:t>
            </a:r>
          </a:p>
          <a:p>
            <a:r>
              <a:rPr lang="en-US" dirty="0">
                <a:solidFill>
                  <a:schemeClr val="tx1"/>
                </a:solidFill>
              </a:rPr>
              <a:t>(Intercept) 		133.6318    	22.5550   	5.925 		</a:t>
            </a:r>
            <a:r>
              <a:rPr lang="en-US" dirty="0">
                <a:solidFill>
                  <a:schemeClr val="accent1"/>
                </a:solidFill>
              </a:rPr>
              <a:t>4.88e-08 ***</a:t>
            </a:r>
          </a:p>
          <a:p>
            <a:r>
              <a:rPr lang="en-US" dirty="0">
                <a:solidFill>
                  <a:schemeClr val="tx1"/>
                </a:solidFill>
              </a:rPr>
              <a:t>sex M          		5.3824     	5.5175   		0.976    		</a:t>
            </a:r>
            <a:r>
              <a:rPr lang="en-US" dirty="0">
                <a:solidFill>
                  <a:schemeClr val="accent1"/>
                </a:solidFill>
              </a:rPr>
              <a:t>0.332</a:t>
            </a:r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age           		0.2296     	0.8733   		0.263    		</a:t>
            </a:r>
            <a:r>
              <a:rPr lang="en-US" dirty="0">
                <a:solidFill>
                  <a:schemeClr val="accent1"/>
                </a:solidFill>
              </a:rPr>
              <a:t>0.793</a:t>
            </a:r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weight        		0.1285     	0.2403   		0.535    		</a:t>
            </a:r>
            <a:r>
              <a:rPr lang="en-US" dirty="0">
                <a:solidFill>
                  <a:schemeClr val="accent1"/>
                </a:solidFill>
              </a:rPr>
              <a:t>0.594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80A57-74F7-B1EA-B899-A7916498AF5F}"/>
              </a:ext>
            </a:extLst>
          </p:cNvPr>
          <p:cNvSpPr txBox="1"/>
          <p:nvPr/>
        </p:nvSpPr>
        <p:spPr>
          <a:xfrm>
            <a:off x="238692" y="5236677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164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11C6E-A437-C57E-6D29-38D58F56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93D6E7-4E87-13A0-CD2B-D1FA3CB61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B550D-B462-A82C-0A1A-31A68815E1B4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6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E9A921-556E-28FF-23F5-AE91E240096F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500" b="1" dirty="0"/>
              <a:t>Hypothesis testing of combined predictors in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9627F-F444-9A6F-9326-6B23FC1B3C33}"/>
              </a:ext>
            </a:extLst>
          </p:cNvPr>
          <p:cNvSpPr txBox="1"/>
          <p:nvPr/>
        </p:nvSpPr>
        <p:spPr>
          <a:xfrm>
            <a:off x="231648" y="1087171"/>
            <a:ext cx="86266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multcomp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EB65B-B3BD-7E69-1255-9A9BE5A57256}"/>
              </a:ext>
            </a:extLst>
          </p:cNvPr>
          <p:cNvSpPr txBox="1"/>
          <p:nvPr/>
        </p:nvSpPr>
        <p:spPr>
          <a:xfrm>
            <a:off x="241936" y="1916228"/>
            <a:ext cx="7303008" cy="13914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 </a:t>
            </a:r>
            <a:r>
              <a:rPr lang="en-US" dirty="0" err="1"/>
              <a:t>mComb</a:t>
            </a:r>
            <a:r>
              <a:rPr lang="en-US" dirty="0"/>
              <a:t> = </a:t>
            </a:r>
            <a:r>
              <a:rPr lang="en-US" dirty="0">
                <a:solidFill>
                  <a:srgbClr val="0000FF"/>
                </a:solidFill>
              </a:rPr>
              <a:t>matrix</a:t>
            </a:r>
            <a:r>
              <a:rPr lang="en-US" dirty="0"/>
              <a:t>(0, </a:t>
            </a:r>
            <a:r>
              <a:rPr lang="en-US" dirty="0" err="1"/>
              <a:t>nrow</a:t>
            </a:r>
            <a:r>
              <a:rPr lang="en-US" dirty="0"/>
              <a:t>=2, </a:t>
            </a:r>
            <a:r>
              <a:rPr lang="en-US" dirty="0" err="1"/>
              <a:t>ncol</a:t>
            </a:r>
            <a:r>
              <a:rPr lang="en-US" dirty="0"/>
              <a:t>=4)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mComb</a:t>
            </a:r>
            <a:r>
              <a:rPr lang="en-US" dirty="0"/>
              <a:t>[1,1] = 1; </a:t>
            </a:r>
            <a:r>
              <a:rPr lang="en-US" dirty="0" err="1"/>
              <a:t>mComb</a:t>
            </a:r>
            <a:r>
              <a:rPr lang="en-US" dirty="0"/>
              <a:t>[1,3] = -1; </a:t>
            </a:r>
            <a:r>
              <a:rPr lang="en-US" dirty="0" err="1"/>
              <a:t>mComb</a:t>
            </a:r>
            <a:r>
              <a:rPr lang="en-US" dirty="0"/>
              <a:t>[2,4] = 1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tumVol.glht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glht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, </a:t>
            </a:r>
            <a:r>
              <a:rPr lang="en-US" dirty="0" err="1"/>
              <a:t>linfct</a:t>
            </a:r>
            <a:r>
              <a:rPr lang="en-US" dirty="0"/>
              <a:t> = </a:t>
            </a:r>
            <a:r>
              <a:rPr lang="en-US" dirty="0" err="1"/>
              <a:t>mComb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tumVol.ghlt</a:t>
            </a:r>
            <a:r>
              <a:rPr lang="en-US" dirty="0"/>
              <a:t>, test = adjusted("none"))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8189411-33F2-90E7-4DF1-F482708538E8}"/>
              </a:ext>
            </a:extLst>
          </p:cNvPr>
          <p:cNvSpPr/>
          <p:nvPr/>
        </p:nvSpPr>
        <p:spPr>
          <a:xfrm>
            <a:off x="803143" y="3672029"/>
            <a:ext cx="10969758" cy="22291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Linear Hypotheses: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     			Estimate 	Std. Error 	t value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(&gt;|t|)   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== 0 			133.4021    	22.7385   	5.867 		</a:t>
            </a:r>
            <a:r>
              <a:rPr lang="en-US" dirty="0">
                <a:solidFill>
                  <a:schemeClr val="accent1"/>
                </a:solidFill>
              </a:rPr>
              <a:t>6.31e-08 ***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2 == 0   			0.1285     	0.2403   		0.535    		</a:t>
            </a:r>
            <a:r>
              <a:rPr lang="en-US" dirty="0">
                <a:solidFill>
                  <a:schemeClr val="accent1"/>
                </a:solidFill>
              </a:rPr>
              <a:t>0.594</a:t>
            </a:r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---</a:t>
            </a:r>
          </a:p>
          <a:p>
            <a:r>
              <a:rPr lang="en-US" dirty="0" err="1">
                <a:solidFill>
                  <a:schemeClr val="tx1"/>
                </a:solidFill>
              </a:rPr>
              <a:t>Signif</a:t>
            </a:r>
            <a:r>
              <a:rPr lang="en-US" dirty="0">
                <a:solidFill>
                  <a:schemeClr val="tx1"/>
                </a:solidFill>
              </a:rPr>
              <a:t>. codes:  0 ‘***’ 0.001 ‘**’ 0.01 ‘*’ 0.05 ‘.’ 0.1 ‘ ’ 1</a:t>
            </a:r>
          </a:p>
          <a:p>
            <a:r>
              <a:rPr lang="en-US" dirty="0">
                <a:solidFill>
                  <a:schemeClr val="tx1"/>
                </a:solidFill>
              </a:rPr>
              <a:t>(Adjusted p values reported -- none method)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464CC-CC72-DAB2-EC47-6DF97AA1CE3E}"/>
              </a:ext>
            </a:extLst>
          </p:cNvPr>
          <p:cNvSpPr txBox="1"/>
          <p:nvPr/>
        </p:nvSpPr>
        <p:spPr>
          <a:xfrm>
            <a:off x="238692" y="4136541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8B17B-770A-82D2-073B-7C969E61ACFD}"/>
              </a:ext>
            </a:extLst>
          </p:cNvPr>
          <p:cNvSpPr txBox="1"/>
          <p:nvPr/>
        </p:nvSpPr>
        <p:spPr>
          <a:xfrm>
            <a:off x="241170" y="1453889"/>
            <a:ext cx="86170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890A96-A5E6-5CF9-7CEF-9057760F219A}"/>
              </a:ext>
            </a:extLst>
          </p:cNvPr>
          <p:cNvSpPr txBox="1"/>
          <p:nvPr/>
        </p:nvSpPr>
        <p:spPr>
          <a:xfrm>
            <a:off x="1028699" y="5901187"/>
            <a:ext cx="544353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Hypotheses to test:  	1) 𝛃</a:t>
            </a:r>
            <a:r>
              <a:rPr lang="en-US" baseline="-25000" dirty="0"/>
              <a:t>INTERCEPT</a:t>
            </a:r>
            <a:r>
              <a:rPr lang="en-US" dirty="0"/>
              <a:t> - 𝛃</a:t>
            </a:r>
            <a:r>
              <a:rPr lang="en-US" baseline="-25000" dirty="0"/>
              <a:t>age</a:t>
            </a:r>
            <a:r>
              <a:rPr lang="en-US" dirty="0"/>
              <a:t> = 0</a:t>
            </a:r>
          </a:p>
          <a:p>
            <a:r>
              <a:rPr lang="en-US" dirty="0"/>
              <a:t>		    	2) 𝛃</a:t>
            </a:r>
            <a:r>
              <a:rPr lang="en-US" baseline="-25000" dirty="0"/>
              <a:t>weight</a:t>
            </a:r>
            <a:r>
              <a:rPr lang="en-US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44708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077D4-1C40-64EC-E856-98B74F20C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99D30A-2A04-4DF1-4A10-3CCD34ECD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B2D5E4-CD48-7130-E73F-70D9065DB4EB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7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ADD01-7307-FE45-2B29-2E6A55EAA5CC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Hypothesis testing of combined hypotheses in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92A2D-CF15-3A5C-D9B3-9ED11F74A5E4}"/>
              </a:ext>
            </a:extLst>
          </p:cNvPr>
          <p:cNvSpPr txBox="1"/>
          <p:nvPr/>
        </p:nvSpPr>
        <p:spPr>
          <a:xfrm>
            <a:off x="231648" y="1087171"/>
            <a:ext cx="86266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fittedModel1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39E4A-FEE4-8AE7-986D-04EE698BAD5F}"/>
              </a:ext>
            </a:extLst>
          </p:cNvPr>
          <p:cNvSpPr txBox="1"/>
          <p:nvPr/>
        </p:nvSpPr>
        <p:spPr>
          <a:xfrm>
            <a:off x="213360" y="1816214"/>
            <a:ext cx="7303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anova</a:t>
            </a:r>
            <a:r>
              <a:rPr lang="en-US" dirty="0"/>
              <a:t>(fittedModel2, fittedModel1)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AA8A1C-1010-9FFF-059E-526ED829F790}"/>
              </a:ext>
            </a:extLst>
          </p:cNvPr>
          <p:cNvSpPr/>
          <p:nvPr/>
        </p:nvSpPr>
        <p:spPr>
          <a:xfrm>
            <a:off x="803143" y="2443297"/>
            <a:ext cx="10969758" cy="22291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Analysis of Variance Table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Model 1: </a:t>
            </a:r>
            <a:r>
              <a:rPr lang="en-US" dirty="0" err="1">
                <a:solidFill>
                  <a:schemeClr val="tx1"/>
                </a:solidFill>
              </a:rPr>
              <a:t>tumourVolume</a:t>
            </a:r>
            <a:r>
              <a:rPr lang="en-US" dirty="0">
                <a:solidFill>
                  <a:schemeClr val="tx1"/>
                </a:solidFill>
              </a:rPr>
              <a:t> ~ sex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Model 2: </a:t>
            </a:r>
            <a:r>
              <a:rPr lang="en-US" dirty="0" err="1">
                <a:solidFill>
                  <a:schemeClr val="tx1"/>
                </a:solidFill>
              </a:rPr>
              <a:t>tumourVolume</a:t>
            </a:r>
            <a:r>
              <a:rPr lang="en-US" dirty="0">
                <a:solidFill>
                  <a:schemeClr val="tx1"/>
                </a:solidFill>
              </a:rPr>
              <a:t> ~ sex + age + weight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	</a:t>
            </a:r>
            <a:r>
              <a:rPr lang="en-US" dirty="0" err="1">
                <a:solidFill>
                  <a:schemeClr val="tx1"/>
                </a:solidFill>
              </a:rPr>
              <a:t>Res.Df</a:t>
            </a:r>
            <a:r>
              <a:rPr lang="en-US" dirty="0">
                <a:solidFill>
                  <a:schemeClr val="tx1"/>
                </a:solidFill>
              </a:rPr>
              <a:t>   		RSS 	</a:t>
            </a:r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 	Sum of Sq      	F</a:t>
            </a:r>
            <a:r>
              <a:rPr lang="en-US" b="1" dirty="0">
                <a:solidFill>
                  <a:schemeClr val="tx1"/>
                </a:solidFill>
              </a:rPr>
              <a:t>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(&gt;F)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    	98 		67337                          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2     	96 		67053  	2    	284.04 		0.2033 		</a:t>
            </a:r>
            <a:r>
              <a:rPr lang="en-US" dirty="0">
                <a:solidFill>
                  <a:schemeClr val="accent1"/>
                </a:solidFill>
              </a:rPr>
              <a:t>0.8164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D84F5-EEC5-91E5-5BCA-82CDFFF47EFB}"/>
              </a:ext>
            </a:extLst>
          </p:cNvPr>
          <p:cNvSpPr txBox="1"/>
          <p:nvPr/>
        </p:nvSpPr>
        <p:spPr>
          <a:xfrm>
            <a:off x="238692" y="2907809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E3C14-6198-9414-10D1-8C83368D388A}"/>
              </a:ext>
            </a:extLst>
          </p:cNvPr>
          <p:cNvSpPr txBox="1"/>
          <p:nvPr/>
        </p:nvSpPr>
        <p:spPr>
          <a:xfrm>
            <a:off x="241170" y="1453889"/>
            <a:ext cx="86266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fittedModel2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BAADF-E91F-D682-AE89-65F1566026AD}"/>
              </a:ext>
            </a:extLst>
          </p:cNvPr>
          <p:cNvSpPr txBox="1"/>
          <p:nvPr/>
        </p:nvSpPr>
        <p:spPr>
          <a:xfrm>
            <a:off x="1028700" y="4672455"/>
            <a:ext cx="46434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Hypothesis to test: 	𝛃</a:t>
            </a:r>
            <a:r>
              <a:rPr lang="en-US" baseline="-25000" dirty="0"/>
              <a:t>age</a:t>
            </a:r>
            <a:r>
              <a:rPr lang="en-US" dirty="0"/>
              <a:t> = 𝛃</a:t>
            </a:r>
            <a:r>
              <a:rPr lang="en-US" baseline="-25000" dirty="0"/>
              <a:t>weight</a:t>
            </a:r>
            <a:r>
              <a:rPr lang="en-US" dirty="0"/>
              <a:t> = 0 </a:t>
            </a:r>
          </a:p>
        </p:txBody>
      </p:sp>
    </p:spTree>
    <p:extLst>
      <p:ext uri="{BB962C8B-B14F-4D97-AF65-F5344CB8AC3E}">
        <p14:creationId xmlns:p14="http://schemas.microsoft.com/office/powerpoint/2010/main" val="167796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42602-CA76-6523-A8F3-CA3B91D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95A31D-7787-35B9-3DF9-7CA90063F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FEEA6-2128-8706-DD2A-DAA671AAA94E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8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065B34-3CE7-F6CF-4741-563AAB07807F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300" b="1" dirty="0"/>
              <a:t>Hypothesis testing of combined pred. &amp; </a:t>
            </a:r>
            <a:r>
              <a:rPr lang="en-US" sz="4300" b="1" dirty="0" err="1"/>
              <a:t>hyp</a:t>
            </a:r>
            <a:r>
              <a:rPr lang="en-US" sz="4300" b="1" dirty="0"/>
              <a:t>. in 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49AC2-B399-0746-545D-05F278CB896A}"/>
              </a:ext>
            </a:extLst>
          </p:cNvPr>
          <p:cNvSpPr txBox="1"/>
          <p:nvPr/>
        </p:nvSpPr>
        <p:spPr>
          <a:xfrm>
            <a:off x="231648" y="1087171"/>
            <a:ext cx="86266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multcomp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34FB4-2F4D-89E9-1712-EABFBFFC7AB5}"/>
              </a:ext>
            </a:extLst>
          </p:cNvPr>
          <p:cNvSpPr txBox="1"/>
          <p:nvPr/>
        </p:nvSpPr>
        <p:spPr>
          <a:xfrm>
            <a:off x="241936" y="1916228"/>
            <a:ext cx="7303008" cy="13914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 </a:t>
            </a:r>
            <a:r>
              <a:rPr lang="en-US" dirty="0" err="1"/>
              <a:t>mComb</a:t>
            </a:r>
            <a:r>
              <a:rPr lang="en-US" dirty="0"/>
              <a:t> = </a:t>
            </a:r>
            <a:r>
              <a:rPr lang="en-US" dirty="0">
                <a:solidFill>
                  <a:srgbClr val="0000FF"/>
                </a:solidFill>
              </a:rPr>
              <a:t>matrix</a:t>
            </a:r>
            <a:r>
              <a:rPr lang="en-US" dirty="0"/>
              <a:t>(0, </a:t>
            </a:r>
            <a:r>
              <a:rPr lang="en-US" dirty="0" err="1"/>
              <a:t>nrow</a:t>
            </a:r>
            <a:r>
              <a:rPr lang="en-US" dirty="0"/>
              <a:t>=2, </a:t>
            </a:r>
            <a:r>
              <a:rPr lang="en-US" dirty="0" err="1"/>
              <a:t>ncol</a:t>
            </a:r>
            <a:r>
              <a:rPr lang="en-US" dirty="0"/>
              <a:t>=4)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mComb</a:t>
            </a:r>
            <a:r>
              <a:rPr lang="en-US" dirty="0"/>
              <a:t>[1,1] = 1; </a:t>
            </a:r>
            <a:r>
              <a:rPr lang="en-US" dirty="0" err="1"/>
              <a:t>mComb</a:t>
            </a:r>
            <a:r>
              <a:rPr lang="en-US" dirty="0"/>
              <a:t>[1,3] = -1; </a:t>
            </a:r>
            <a:r>
              <a:rPr lang="en-US" dirty="0" err="1"/>
              <a:t>mComb</a:t>
            </a:r>
            <a:r>
              <a:rPr lang="en-US" dirty="0"/>
              <a:t>[2,4] = 1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tumVol.glht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glht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, </a:t>
            </a:r>
            <a:r>
              <a:rPr lang="en-US" dirty="0" err="1"/>
              <a:t>linfct</a:t>
            </a:r>
            <a:r>
              <a:rPr lang="en-US" dirty="0"/>
              <a:t> = </a:t>
            </a:r>
            <a:r>
              <a:rPr lang="en-US" dirty="0" err="1"/>
              <a:t>mComb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tumVol.ghlt</a:t>
            </a:r>
            <a:r>
              <a:rPr lang="en-US" dirty="0"/>
              <a:t>, test = </a:t>
            </a:r>
            <a:r>
              <a:rPr lang="en-US" dirty="0" err="1"/>
              <a:t>Ftest</a:t>
            </a:r>
            <a:r>
              <a:rPr lang="en-US" dirty="0"/>
              <a:t>())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036A5A-6295-4643-F605-ED7C386D5EA0}"/>
              </a:ext>
            </a:extLst>
          </p:cNvPr>
          <p:cNvSpPr/>
          <p:nvPr/>
        </p:nvSpPr>
        <p:spPr>
          <a:xfrm>
            <a:off x="803143" y="3386276"/>
            <a:ext cx="10969758" cy="255732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Linear Hypotheses: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     		Estimate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== 0 		133.4021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2 == 0   		0.1285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Global Test: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    		F 	DF1 DF2   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(&gt;F)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		126.4   	2  96 		</a:t>
            </a:r>
            <a:r>
              <a:rPr lang="en-US" dirty="0">
                <a:solidFill>
                  <a:schemeClr val="accent1"/>
                </a:solidFill>
              </a:rPr>
              <a:t>1.285e-27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FB0112-7F7B-0BE6-2441-0F6FD27460D3}"/>
              </a:ext>
            </a:extLst>
          </p:cNvPr>
          <p:cNvSpPr txBox="1"/>
          <p:nvPr/>
        </p:nvSpPr>
        <p:spPr>
          <a:xfrm>
            <a:off x="238692" y="4007953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2CE87-F152-3074-E171-221F5DAE5D11}"/>
              </a:ext>
            </a:extLst>
          </p:cNvPr>
          <p:cNvSpPr txBox="1"/>
          <p:nvPr/>
        </p:nvSpPr>
        <p:spPr>
          <a:xfrm>
            <a:off x="241170" y="1453889"/>
            <a:ext cx="86170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898330-D3E9-A97C-7EAB-3F77D369CA4B}"/>
              </a:ext>
            </a:extLst>
          </p:cNvPr>
          <p:cNvSpPr txBox="1"/>
          <p:nvPr/>
        </p:nvSpPr>
        <p:spPr>
          <a:xfrm>
            <a:off x="1028698" y="6015487"/>
            <a:ext cx="672941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Hypothesis to test: 𝛃</a:t>
            </a:r>
            <a:r>
              <a:rPr lang="en-US" baseline="-25000" dirty="0"/>
              <a:t>INTERCEPT</a:t>
            </a:r>
            <a:r>
              <a:rPr lang="en-US" dirty="0"/>
              <a:t> - 𝛃</a:t>
            </a:r>
            <a:r>
              <a:rPr lang="en-US" baseline="-25000" dirty="0"/>
              <a:t>age</a:t>
            </a:r>
            <a:r>
              <a:rPr lang="en-US" dirty="0"/>
              <a:t> = 0 	</a:t>
            </a:r>
            <a:r>
              <a:rPr lang="en-US" b="1" dirty="0"/>
              <a:t>and</a:t>
            </a:r>
            <a:r>
              <a:rPr lang="en-US" dirty="0"/>
              <a:t> 	𝛃</a:t>
            </a:r>
            <a:r>
              <a:rPr lang="en-US" baseline="-25000" dirty="0"/>
              <a:t>weight</a:t>
            </a:r>
            <a:r>
              <a:rPr lang="en-US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734841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33F5E-2CBF-7D3D-79D7-9FFB9113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16CD08-F00D-C3D8-05E4-C09781BF1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09BC8-3EEF-965D-9D9A-2C1ABA1F3F8A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9</a:t>
            </a:fld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8D512-D6D7-41D9-8DBE-F223370E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622" y="892122"/>
            <a:ext cx="3790978" cy="3790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72C08-AF9B-33E6-5B9A-8E1A03E3CBB8}"/>
              </a:ext>
            </a:extLst>
          </p:cNvPr>
          <p:cNvSpPr txBox="1"/>
          <p:nvPr/>
        </p:nvSpPr>
        <p:spPr>
          <a:xfrm>
            <a:off x="152401" y="1996954"/>
            <a:ext cx="3341913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Shapiro-Wilk normality test</a:t>
            </a:r>
          </a:p>
          <a:p>
            <a:endParaRPr lang="en-US" sz="1500" dirty="0"/>
          </a:p>
          <a:p>
            <a:r>
              <a:rPr lang="en-US" sz="1500" dirty="0"/>
              <a:t>data:  </a:t>
            </a:r>
            <a:r>
              <a:rPr lang="en-US" sz="1500" dirty="0" err="1"/>
              <a:t>dSet$resid</a:t>
            </a:r>
            <a:endParaRPr lang="en-US" sz="1500" dirty="0"/>
          </a:p>
          <a:p>
            <a:r>
              <a:rPr lang="en-US" sz="1500" dirty="0"/>
              <a:t>W = 0.97324, p-value = 0.3119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CE05B-4714-C0EC-BFD3-E76E0CCF1E76}"/>
              </a:ext>
            </a:extLst>
          </p:cNvPr>
          <p:cNvSpPr txBox="1"/>
          <p:nvPr/>
        </p:nvSpPr>
        <p:spPr>
          <a:xfrm>
            <a:off x="141515" y="3337787"/>
            <a:ext cx="480604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Bartlett test of homogeneity of variances</a:t>
            </a:r>
          </a:p>
          <a:p>
            <a:endParaRPr lang="en-US" sz="1500" dirty="0"/>
          </a:p>
          <a:p>
            <a:r>
              <a:rPr lang="en-US" sz="1500" dirty="0"/>
              <a:t>data:  resid by Predictor</a:t>
            </a:r>
          </a:p>
          <a:p>
            <a:r>
              <a:rPr lang="en-US" sz="1500" dirty="0"/>
              <a:t>Bartlett's K-squared = 1.5374, </a:t>
            </a:r>
            <a:r>
              <a:rPr lang="en-US" sz="1500" dirty="0" err="1"/>
              <a:t>df</a:t>
            </a:r>
            <a:r>
              <a:rPr lang="en-US" sz="1500" dirty="0"/>
              <a:t> = 1, p-value = 0.215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6F0DB-E536-6AA0-2234-197A32A8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18" y="1004336"/>
            <a:ext cx="3986212" cy="298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9D264D-4650-CF7B-94C3-12D7ACBDBBE2}"/>
              </a:ext>
            </a:extLst>
          </p:cNvPr>
          <p:cNvSpPr txBox="1"/>
          <p:nvPr/>
        </p:nvSpPr>
        <p:spPr>
          <a:xfrm>
            <a:off x="163282" y="4918989"/>
            <a:ext cx="118871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Assumptions of normality and homoscedasticity </a:t>
            </a:r>
            <a:r>
              <a:rPr lang="en-US" sz="2800" b="1" dirty="0"/>
              <a:t>must be satisfied</a:t>
            </a:r>
            <a:r>
              <a:rPr lang="en-US" sz="2800" dirty="0"/>
              <a:t> by residuals, overall and by each single level (e.g. residuals at female level) or combined levels (e.g. residuals at female level and weight below 90 grams)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9E3A66-625E-E3C1-55ED-517730372142}"/>
              </a:ext>
            </a:extLst>
          </p:cNvPr>
          <p:cNvSpPr txBox="1">
            <a:spLocks/>
          </p:cNvSpPr>
          <p:nvPr/>
        </p:nvSpPr>
        <p:spPr>
          <a:xfrm>
            <a:off x="-10156" y="10552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/>
              <a:t>Diagnostics: residuals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18742134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RUK brand refresh colours">
      <a:dk1>
        <a:srgbClr val="000000"/>
      </a:dk1>
      <a:lt1>
        <a:srgbClr val="FFFFFF"/>
      </a:lt1>
      <a:dk2>
        <a:srgbClr val="BBC7D9"/>
      </a:dk2>
      <a:lt2>
        <a:srgbClr val="BBC7D9"/>
      </a:lt2>
      <a:accent1>
        <a:srgbClr val="FF0087"/>
      </a:accent1>
      <a:accent2>
        <a:srgbClr val="009CEE"/>
      </a:accent2>
      <a:accent3>
        <a:srgbClr val="00007E"/>
      </a:accent3>
      <a:accent4>
        <a:srgbClr val="FF66B7"/>
      </a:accent4>
      <a:accent5>
        <a:srgbClr val="66C0F5"/>
      </a:accent5>
      <a:accent6>
        <a:srgbClr val="6666B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- Cancer Research UK Cambridge Institute" id="{C28B8B63-8B2D-4E8F-95D5-35FC74E20644}" vid="{1481CEED-F7DA-49E8-A249-AE240FD4B8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21CB53278704FAE876ED4529E1565" ma:contentTypeVersion="4" ma:contentTypeDescription="Create a new document." ma:contentTypeScope="" ma:versionID="c7bc3fba98608273a035cc867df6a74f">
  <xsd:schema xmlns:xsd="http://www.w3.org/2001/XMLSchema" xmlns:xs="http://www.w3.org/2001/XMLSchema" xmlns:p="http://schemas.microsoft.com/office/2006/metadata/properties" xmlns:ns2="0b8d3a9e-3b4d-493e-ad3f-410944af22dd" targetNamespace="http://schemas.microsoft.com/office/2006/metadata/properties" ma:root="true" ma:fieldsID="18a6dca02c70887c890bf5852c3c34b7" ns2:_="">
    <xsd:import namespace="0b8d3a9e-3b4d-493e-ad3f-410944af22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d3a9e-3b4d-493e-ad3f-410944af2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92D91A-F408-4E81-AA84-8CA73E0E38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1D4C24-F87F-4FC6-957C-E0116AF85484}">
  <ds:schemaRefs>
    <ds:schemaRef ds:uri="1b27cba5-8ff7-492a-8888-3a405fc672d5"/>
    <ds:schemaRef ds:uri="63bf878d-25f3-4e9f-b84d-117482a250e6"/>
    <ds:schemaRef ds:uri="69f24b3e-4404-44f6-a6a4-e84ecbb2c2be"/>
    <ds:schemaRef ds:uri="91f9e3e7-906b-44a8-a94b-0765f19ff260"/>
    <ds:schemaRef ds:uri="c8d1d1f5-ad1c-491e-888d-f68b403029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1ff857e-f9a9-4245-a1f1-068ee47adaa2"/>
    <ds:schemaRef ds:uri="afb15380-4fab-4b28-91d6-fa5f621d693c"/>
    <ds:schemaRef ds:uri="aa2165eb-0b2e-4fe0-9164-20ad93f18090"/>
  </ds:schemaRefs>
</ds:datastoreItem>
</file>

<file path=customXml/itemProps3.xml><?xml version="1.0" encoding="utf-8"?>
<ds:datastoreItem xmlns:ds="http://schemas.openxmlformats.org/officeDocument/2006/customXml" ds:itemID="{E859DE54-38C1-4C36-92A7-1E5E661559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d3a9e-3b4d-493e-ad3f-410944af22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1208</TotalTime>
  <Words>1519</Words>
  <Application>Microsoft Macintosh PowerPoint</Application>
  <PresentationFormat>Widescreen</PresentationFormat>
  <Paragraphs>277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American Typewriter</vt:lpstr>
      <vt:lpstr>Arial</vt:lpstr>
      <vt:lpstr>Calibri</vt:lpstr>
      <vt:lpstr>F37 Hybrid Medium</vt:lpstr>
      <vt:lpstr>Google Sans</vt:lpstr>
      <vt:lpstr>MinionPro</vt:lpstr>
      <vt:lpstr>Open Sans</vt:lpstr>
      <vt:lpstr>Poppins</vt:lpstr>
      <vt:lpstr>Studio-Feixen-Sans</vt:lpstr>
      <vt:lpstr>Times New Roman</vt:lpstr>
      <vt:lpstr>Wingdings</vt:lpstr>
      <vt:lpstr>Title slides</vt:lpstr>
      <vt:lpstr>PowerPoint Presentation</vt:lpstr>
      <vt:lpstr>PowerPoint Presentation</vt:lpstr>
      <vt:lpstr>Multivariable regression model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Porcu</dc:creator>
  <cp:lastModifiedBy>Luca Porcu</cp:lastModifiedBy>
  <cp:revision>235</cp:revision>
  <dcterms:created xsi:type="dcterms:W3CDTF">2025-02-12T13:20:22Z</dcterms:created>
  <dcterms:modified xsi:type="dcterms:W3CDTF">2025-02-20T12:49:09Z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0x0101001D421CB53278704FAE876ED4529E1565</vt:lpwstr>
  </property>
  <property fmtid="{D5CDD505-2E9C-101B-9397-08002B2CF9AE}" pid="3" name="MediaServiceImageTags">
    <vt:lpwstr/>
  </property>
</Properties>
</file>